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9" r:id="rId3"/>
    <p:sldId id="291" r:id="rId4"/>
    <p:sldId id="408" r:id="rId5"/>
    <p:sldId id="295" r:id="rId6"/>
    <p:sldId id="287" r:id="rId7"/>
    <p:sldId id="323" r:id="rId8"/>
    <p:sldId id="324" r:id="rId9"/>
    <p:sldId id="325" r:id="rId10"/>
    <p:sldId id="326" r:id="rId11"/>
    <p:sldId id="327" r:id="rId12"/>
    <p:sldId id="328" r:id="rId13"/>
    <p:sldId id="329" r:id="rId14"/>
    <p:sldId id="330" r:id="rId15"/>
    <p:sldId id="334" r:id="rId16"/>
    <p:sldId id="335" r:id="rId17"/>
    <p:sldId id="336" r:id="rId18"/>
    <p:sldId id="337" r:id="rId19"/>
    <p:sldId id="331" r:id="rId20"/>
    <p:sldId id="367" r:id="rId21"/>
    <p:sldId id="332" r:id="rId22"/>
    <p:sldId id="309" r:id="rId23"/>
    <p:sldId id="288" r:id="rId24"/>
    <p:sldId id="347" r:id="rId25"/>
    <p:sldId id="348" r:id="rId26"/>
    <p:sldId id="349" r:id="rId27"/>
    <p:sldId id="350" r:id="rId28"/>
    <p:sldId id="351" r:id="rId29"/>
    <p:sldId id="352" r:id="rId30"/>
    <p:sldId id="353" r:id="rId31"/>
    <p:sldId id="354" r:id="rId32"/>
    <p:sldId id="340" r:id="rId33"/>
    <p:sldId id="341" r:id="rId34"/>
    <p:sldId id="342" r:id="rId35"/>
    <p:sldId id="343" r:id="rId36"/>
    <p:sldId id="344" r:id="rId37"/>
    <p:sldId id="345" r:id="rId38"/>
    <p:sldId id="355" r:id="rId39"/>
    <p:sldId id="315" r:id="rId40"/>
    <p:sldId id="316" r:id="rId41"/>
    <p:sldId id="356" r:id="rId42"/>
    <p:sldId id="357" r:id="rId43"/>
    <p:sldId id="365" r:id="rId44"/>
    <p:sldId id="372" r:id="rId45"/>
    <p:sldId id="366" r:id="rId46"/>
    <p:sldId id="358" r:id="rId47"/>
    <p:sldId id="368" r:id="rId48"/>
    <p:sldId id="371" r:id="rId49"/>
    <p:sldId id="373" r:id="rId50"/>
    <p:sldId id="374" r:id="rId51"/>
    <p:sldId id="375" r:id="rId52"/>
    <p:sldId id="377" r:id="rId53"/>
    <p:sldId id="363" r:id="rId54"/>
    <p:sldId id="379" r:id="rId55"/>
    <p:sldId id="378" r:id="rId56"/>
    <p:sldId id="317" r:id="rId57"/>
    <p:sldId id="380" r:id="rId58"/>
    <p:sldId id="382" r:id="rId59"/>
    <p:sldId id="381" r:id="rId60"/>
    <p:sldId id="383" r:id="rId61"/>
    <p:sldId id="384" r:id="rId62"/>
    <p:sldId id="362" r:id="rId63"/>
    <p:sldId id="386" r:id="rId64"/>
    <p:sldId id="385" r:id="rId65"/>
    <p:sldId id="319" r:id="rId66"/>
    <p:sldId id="320" r:id="rId67"/>
    <p:sldId id="321" r:id="rId68"/>
    <p:sldId id="322" r:id="rId69"/>
    <p:sldId id="388" r:id="rId70"/>
    <p:sldId id="387" r:id="rId71"/>
    <p:sldId id="299" r:id="rId72"/>
    <p:sldId id="376" r:id="rId73"/>
    <p:sldId id="338" r:id="rId74"/>
    <p:sldId id="300" r:id="rId75"/>
    <p:sldId id="301" r:id="rId76"/>
    <p:sldId id="302" r:id="rId77"/>
    <p:sldId id="303" r:id="rId78"/>
    <p:sldId id="282" r:id="rId79"/>
    <p:sldId id="257" r:id="rId80"/>
    <p:sldId id="265" r:id="rId81"/>
    <p:sldId id="276" r:id="rId82"/>
    <p:sldId id="310" r:id="rId83"/>
    <p:sldId id="311" r:id="rId84"/>
    <p:sldId id="404" r:id="rId85"/>
    <p:sldId id="389" r:id="rId86"/>
    <p:sldId id="391" r:id="rId87"/>
    <p:sldId id="403" r:id="rId88"/>
    <p:sldId id="390" r:id="rId89"/>
    <p:sldId id="392" r:id="rId90"/>
    <p:sldId id="405" r:id="rId91"/>
    <p:sldId id="394" r:id="rId92"/>
    <p:sldId id="395" r:id="rId93"/>
    <p:sldId id="396" r:id="rId94"/>
    <p:sldId id="410" r:id="rId95"/>
    <p:sldId id="406" r:id="rId96"/>
    <p:sldId id="414" r:id="rId97"/>
    <p:sldId id="411" r:id="rId98"/>
    <p:sldId id="412" r:id="rId99"/>
    <p:sldId id="413" r:id="rId100"/>
    <p:sldId id="312" r:id="rId101"/>
    <p:sldId id="407" r:id="rId102"/>
    <p:sldId id="424" r:id="rId103"/>
    <p:sldId id="425" r:id="rId104"/>
    <p:sldId id="409" r:id="rId105"/>
    <p:sldId id="416" r:id="rId106"/>
    <p:sldId id="415" r:id="rId107"/>
    <p:sldId id="333" r:id="rId108"/>
    <p:sldId id="427" r:id="rId109"/>
    <p:sldId id="417" r:id="rId110"/>
    <p:sldId id="426" r:id="rId111"/>
    <p:sldId id="422" r:id="rId112"/>
    <p:sldId id="430" r:id="rId113"/>
    <p:sldId id="429" r:id="rId114"/>
    <p:sldId id="431" r:id="rId115"/>
    <p:sldId id="428" r:id="rId116"/>
    <p:sldId id="432" r:id="rId117"/>
    <p:sldId id="313" r:id="rId118"/>
    <p:sldId id="435" r:id="rId119"/>
    <p:sldId id="433" r:id="rId120"/>
    <p:sldId id="397" r:id="rId121"/>
    <p:sldId id="398" r:id="rId122"/>
    <p:sldId id="421" r:id="rId123"/>
    <p:sldId id="420" r:id="rId124"/>
    <p:sldId id="418" r:id="rId125"/>
    <p:sldId id="400" r:id="rId126"/>
    <p:sldId id="401" r:id="rId127"/>
    <p:sldId id="402" r:id="rId128"/>
    <p:sldId id="314" r:id="rId129"/>
    <p:sldId id="261" r:id="rId130"/>
    <p:sldId id="270" r:id="rId131"/>
    <p:sldId id="271" r:id="rId132"/>
    <p:sldId id="272" r:id="rId133"/>
    <p:sldId id="273" r:id="rId134"/>
    <p:sldId id="274" r:id="rId135"/>
    <p:sldId id="275" r:id="rId136"/>
    <p:sldId id="434" r:id="rId1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43" autoAdjust="0"/>
    <p:restoredTop sz="94660"/>
  </p:normalViewPr>
  <p:slideViewPr>
    <p:cSldViewPr snapToGrid="0">
      <p:cViewPr varScale="1">
        <p:scale>
          <a:sx n="69" d="100"/>
          <a:sy n="69" d="100"/>
        </p:scale>
        <p:origin x="432"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 Id="rId4" Type="http://schemas.openxmlformats.org/officeDocument/2006/relationships/image" Target="../media/image8.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image" Target="../media/image113.wmf"/><Relationship Id="rId1" Type="http://schemas.openxmlformats.org/officeDocument/2006/relationships/image" Target="../media/image112.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SG"/>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SG"/>
          </a:p>
        </p:txBody>
      </p:sp>
      <p:sp>
        <p:nvSpPr>
          <p:cNvPr id="4" name="日期占位符 3"/>
          <p:cNvSpPr>
            <a:spLocks noGrp="1"/>
          </p:cNvSpPr>
          <p:nvPr>
            <p:ph type="dt" sz="half" idx="10"/>
          </p:nvPr>
        </p:nvSpPr>
        <p:spPr/>
        <p:txBody>
          <a:bodyPr/>
          <a:lstStyle/>
          <a:p>
            <a:fld id="{012790D9-61A1-4D2A-ABFB-2410DF2390CB}" type="datetimeFigureOut">
              <a:rPr lang="en-SG" smtClean="0"/>
              <a:t>21/7/2022</a:t>
            </a:fld>
            <a:endParaRPr lang="en-SG"/>
          </a:p>
        </p:txBody>
      </p:sp>
      <p:sp>
        <p:nvSpPr>
          <p:cNvPr id="5" name="页脚占位符 4"/>
          <p:cNvSpPr>
            <a:spLocks noGrp="1"/>
          </p:cNvSpPr>
          <p:nvPr>
            <p:ph type="ftr" sz="quarter" idx="11"/>
          </p:nvPr>
        </p:nvSpPr>
        <p:spPr/>
        <p:txBody>
          <a:bodyPr/>
          <a:lstStyle/>
          <a:p>
            <a:endParaRPr lang="en-SG"/>
          </a:p>
        </p:txBody>
      </p:sp>
      <p:sp>
        <p:nvSpPr>
          <p:cNvPr id="6" name="灯片编号占位符 5"/>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1359129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SG"/>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日期占位符 3"/>
          <p:cNvSpPr>
            <a:spLocks noGrp="1"/>
          </p:cNvSpPr>
          <p:nvPr>
            <p:ph type="dt" sz="half" idx="10"/>
          </p:nvPr>
        </p:nvSpPr>
        <p:spPr/>
        <p:txBody>
          <a:bodyPr/>
          <a:lstStyle/>
          <a:p>
            <a:fld id="{012790D9-61A1-4D2A-ABFB-2410DF2390CB}" type="datetimeFigureOut">
              <a:rPr lang="en-SG" smtClean="0"/>
              <a:t>21/7/2022</a:t>
            </a:fld>
            <a:endParaRPr lang="en-SG"/>
          </a:p>
        </p:txBody>
      </p:sp>
      <p:sp>
        <p:nvSpPr>
          <p:cNvPr id="5" name="页脚占位符 4"/>
          <p:cNvSpPr>
            <a:spLocks noGrp="1"/>
          </p:cNvSpPr>
          <p:nvPr>
            <p:ph type="ftr" sz="quarter" idx="11"/>
          </p:nvPr>
        </p:nvSpPr>
        <p:spPr/>
        <p:txBody>
          <a:bodyPr/>
          <a:lstStyle/>
          <a:p>
            <a:endParaRPr lang="en-SG"/>
          </a:p>
        </p:txBody>
      </p:sp>
      <p:sp>
        <p:nvSpPr>
          <p:cNvPr id="6" name="灯片编号占位符 5"/>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3455399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SG"/>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日期占位符 3"/>
          <p:cNvSpPr>
            <a:spLocks noGrp="1"/>
          </p:cNvSpPr>
          <p:nvPr>
            <p:ph type="dt" sz="half" idx="10"/>
          </p:nvPr>
        </p:nvSpPr>
        <p:spPr/>
        <p:txBody>
          <a:bodyPr/>
          <a:lstStyle/>
          <a:p>
            <a:fld id="{012790D9-61A1-4D2A-ABFB-2410DF2390CB}" type="datetimeFigureOut">
              <a:rPr lang="en-SG" smtClean="0"/>
              <a:t>21/7/2022</a:t>
            </a:fld>
            <a:endParaRPr lang="en-SG"/>
          </a:p>
        </p:txBody>
      </p:sp>
      <p:sp>
        <p:nvSpPr>
          <p:cNvPr id="5" name="页脚占位符 4"/>
          <p:cNvSpPr>
            <a:spLocks noGrp="1"/>
          </p:cNvSpPr>
          <p:nvPr>
            <p:ph type="ftr" sz="quarter" idx="11"/>
          </p:nvPr>
        </p:nvSpPr>
        <p:spPr/>
        <p:txBody>
          <a:bodyPr/>
          <a:lstStyle/>
          <a:p>
            <a:endParaRPr lang="en-SG"/>
          </a:p>
        </p:txBody>
      </p:sp>
      <p:sp>
        <p:nvSpPr>
          <p:cNvPr id="6" name="灯片编号占位符 5"/>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2531559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SG"/>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日期占位符 3"/>
          <p:cNvSpPr>
            <a:spLocks noGrp="1"/>
          </p:cNvSpPr>
          <p:nvPr>
            <p:ph type="dt" sz="half" idx="10"/>
          </p:nvPr>
        </p:nvSpPr>
        <p:spPr/>
        <p:txBody>
          <a:bodyPr/>
          <a:lstStyle/>
          <a:p>
            <a:fld id="{012790D9-61A1-4D2A-ABFB-2410DF2390CB}" type="datetimeFigureOut">
              <a:rPr lang="en-SG" smtClean="0"/>
              <a:t>21/7/2022</a:t>
            </a:fld>
            <a:endParaRPr lang="en-SG"/>
          </a:p>
        </p:txBody>
      </p:sp>
      <p:sp>
        <p:nvSpPr>
          <p:cNvPr id="5" name="页脚占位符 4"/>
          <p:cNvSpPr>
            <a:spLocks noGrp="1"/>
          </p:cNvSpPr>
          <p:nvPr>
            <p:ph type="ftr" sz="quarter" idx="11"/>
          </p:nvPr>
        </p:nvSpPr>
        <p:spPr/>
        <p:txBody>
          <a:bodyPr/>
          <a:lstStyle/>
          <a:p>
            <a:endParaRPr lang="en-SG"/>
          </a:p>
        </p:txBody>
      </p:sp>
      <p:sp>
        <p:nvSpPr>
          <p:cNvPr id="6" name="灯片编号占位符 5"/>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2918137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en-SG"/>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012790D9-61A1-4D2A-ABFB-2410DF2390CB}" type="datetimeFigureOut">
              <a:rPr lang="en-SG" smtClean="0"/>
              <a:t>21/7/2022</a:t>
            </a:fld>
            <a:endParaRPr lang="en-SG"/>
          </a:p>
        </p:txBody>
      </p:sp>
      <p:sp>
        <p:nvSpPr>
          <p:cNvPr id="5" name="页脚占位符 4"/>
          <p:cNvSpPr>
            <a:spLocks noGrp="1"/>
          </p:cNvSpPr>
          <p:nvPr>
            <p:ph type="ftr" sz="quarter" idx="11"/>
          </p:nvPr>
        </p:nvSpPr>
        <p:spPr/>
        <p:txBody>
          <a:bodyPr/>
          <a:lstStyle/>
          <a:p>
            <a:endParaRPr lang="en-SG"/>
          </a:p>
        </p:txBody>
      </p:sp>
      <p:sp>
        <p:nvSpPr>
          <p:cNvPr id="6" name="灯片编号占位符 5"/>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3308043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SG"/>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5" name="日期占位符 4"/>
          <p:cNvSpPr>
            <a:spLocks noGrp="1"/>
          </p:cNvSpPr>
          <p:nvPr>
            <p:ph type="dt" sz="half" idx="10"/>
          </p:nvPr>
        </p:nvSpPr>
        <p:spPr/>
        <p:txBody>
          <a:bodyPr/>
          <a:lstStyle/>
          <a:p>
            <a:fld id="{012790D9-61A1-4D2A-ABFB-2410DF2390CB}" type="datetimeFigureOut">
              <a:rPr lang="en-SG" smtClean="0"/>
              <a:t>21/7/2022</a:t>
            </a:fld>
            <a:endParaRPr lang="en-SG"/>
          </a:p>
        </p:txBody>
      </p:sp>
      <p:sp>
        <p:nvSpPr>
          <p:cNvPr id="6" name="页脚占位符 5"/>
          <p:cNvSpPr>
            <a:spLocks noGrp="1"/>
          </p:cNvSpPr>
          <p:nvPr>
            <p:ph type="ftr" sz="quarter" idx="11"/>
          </p:nvPr>
        </p:nvSpPr>
        <p:spPr/>
        <p:txBody>
          <a:bodyPr/>
          <a:lstStyle/>
          <a:p>
            <a:endParaRPr lang="en-SG"/>
          </a:p>
        </p:txBody>
      </p:sp>
      <p:sp>
        <p:nvSpPr>
          <p:cNvPr id="7" name="灯片编号占位符 6"/>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1255709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en-SG"/>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7" name="日期占位符 6"/>
          <p:cNvSpPr>
            <a:spLocks noGrp="1"/>
          </p:cNvSpPr>
          <p:nvPr>
            <p:ph type="dt" sz="half" idx="10"/>
          </p:nvPr>
        </p:nvSpPr>
        <p:spPr/>
        <p:txBody>
          <a:bodyPr/>
          <a:lstStyle/>
          <a:p>
            <a:fld id="{012790D9-61A1-4D2A-ABFB-2410DF2390CB}" type="datetimeFigureOut">
              <a:rPr lang="en-SG" smtClean="0"/>
              <a:t>21/7/2022</a:t>
            </a:fld>
            <a:endParaRPr lang="en-SG"/>
          </a:p>
        </p:txBody>
      </p:sp>
      <p:sp>
        <p:nvSpPr>
          <p:cNvPr id="8" name="页脚占位符 7"/>
          <p:cNvSpPr>
            <a:spLocks noGrp="1"/>
          </p:cNvSpPr>
          <p:nvPr>
            <p:ph type="ftr" sz="quarter" idx="11"/>
          </p:nvPr>
        </p:nvSpPr>
        <p:spPr/>
        <p:txBody>
          <a:bodyPr/>
          <a:lstStyle/>
          <a:p>
            <a:endParaRPr lang="en-SG"/>
          </a:p>
        </p:txBody>
      </p:sp>
      <p:sp>
        <p:nvSpPr>
          <p:cNvPr id="9" name="灯片编号占位符 8"/>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4215488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SG"/>
          </a:p>
        </p:txBody>
      </p:sp>
      <p:sp>
        <p:nvSpPr>
          <p:cNvPr id="3" name="日期占位符 2"/>
          <p:cNvSpPr>
            <a:spLocks noGrp="1"/>
          </p:cNvSpPr>
          <p:nvPr>
            <p:ph type="dt" sz="half" idx="10"/>
          </p:nvPr>
        </p:nvSpPr>
        <p:spPr/>
        <p:txBody>
          <a:bodyPr/>
          <a:lstStyle/>
          <a:p>
            <a:fld id="{012790D9-61A1-4D2A-ABFB-2410DF2390CB}" type="datetimeFigureOut">
              <a:rPr lang="en-SG" smtClean="0"/>
              <a:t>21/7/2022</a:t>
            </a:fld>
            <a:endParaRPr lang="en-SG"/>
          </a:p>
        </p:txBody>
      </p:sp>
      <p:sp>
        <p:nvSpPr>
          <p:cNvPr id="4" name="页脚占位符 3"/>
          <p:cNvSpPr>
            <a:spLocks noGrp="1"/>
          </p:cNvSpPr>
          <p:nvPr>
            <p:ph type="ftr" sz="quarter" idx="11"/>
          </p:nvPr>
        </p:nvSpPr>
        <p:spPr/>
        <p:txBody>
          <a:bodyPr/>
          <a:lstStyle/>
          <a:p>
            <a:endParaRPr lang="en-SG"/>
          </a:p>
        </p:txBody>
      </p:sp>
      <p:sp>
        <p:nvSpPr>
          <p:cNvPr id="5" name="灯片编号占位符 4"/>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1684731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12790D9-61A1-4D2A-ABFB-2410DF2390CB}" type="datetimeFigureOut">
              <a:rPr lang="en-SG" smtClean="0"/>
              <a:t>21/7/2022</a:t>
            </a:fld>
            <a:endParaRPr lang="en-SG"/>
          </a:p>
        </p:txBody>
      </p:sp>
      <p:sp>
        <p:nvSpPr>
          <p:cNvPr id="3" name="页脚占位符 2"/>
          <p:cNvSpPr>
            <a:spLocks noGrp="1"/>
          </p:cNvSpPr>
          <p:nvPr>
            <p:ph type="ftr" sz="quarter" idx="11"/>
          </p:nvPr>
        </p:nvSpPr>
        <p:spPr/>
        <p:txBody>
          <a:bodyPr/>
          <a:lstStyle/>
          <a:p>
            <a:endParaRPr lang="en-SG"/>
          </a:p>
        </p:txBody>
      </p:sp>
      <p:sp>
        <p:nvSpPr>
          <p:cNvPr id="4" name="灯片编号占位符 3"/>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3058264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SG"/>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012790D9-61A1-4D2A-ABFB-2410DF2390CB}" type="datetimeFigureOut">
              <a:rPr lang="en-SG" smtClean="0"/>
              <a:t>21/7/2022</a:t>
            </a:fld>
            <a:endParaRPr lang="en-SG"/>
          </a:p>
        </p:txBody>
      </p:sp>
      <p:sp>
        <p:nvSpPr>
          <p:cNvPr id="6" name="页脚占位符 5"/>
          <p:cNvSpPr>
            <a:spLocks noGrp="1"/>
          </p:cNvSpPr>
          <p:nvPr>
            <p:ph type="ftr" sz="quarter" idx="11"/>
          </p:nvPr>
        </p:nvSpPr>
        <p:spPr/>
        <p:txBody>
          <a:bodyPr/>
          <a:lstStyle/>
          <a:p>
            <a:endParaRPr lang="en-SG"/>
          </a:p>
        </p:txBody>
      </p:sp>
      <p:sp>
        <p:nvSpPr>
          <p:cNvPr id="7" name="灯片编号占位符 6"/>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383551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SG"/>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012790D9-61A1-4D2A-ABFB-2410DF2390CB}" type="datetimeFigureOut">
              <a:rPr lang="en-SG" smtClean="0"/>
              <a:t>21/7/2022</a:t>
            </a:fld>
            <a:endParaRPr lang="en-SG"/>
          </a:p>
        </p:txBody>
      </p:sp>
      <p:sp>
        <p:nvSpPr>
          <p:cNvPr id="6" name="页脚占位符 5"/>
          <p:cNvSpPr>
            <a:spLocks noGrp="1"/>
          </p:cNvSpPr>
          <p:nvPr>
            <p:ph type="ftr" sz="quarter" idx="11"/>
          </p:nvPr>
        </p:nvSpPr>
        <p:spPr/>
        <p:txBody>
          <a:bodyPr/>
          <a:lstStyle/>
          <a:p>
            <a:endParaRPr lang="en-SG"/>
          </a:p>
        </p:txBody>
      </p:sp>
      <p:sp>
        <p:nvSpPr>
          <p:cNvPr id="7" name="灯片编号占位符 6"/>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3487000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SG"/>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2790D9-61A1-4D2A-ABFB-2410DF2390CB}" type="datetimeFigureOut">
              <a:rPr lang="en-SG" smtClean="0"/>
              <a:t>21/7/2022</a:t>
            </a:fld>
            <a:endParaRPr lang="en-SG"/>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BD2A0B-2E23-4750-882C-AF342DE96047}" type="slidenum">
              <a:rPr lang="en-SG" smtClean="0"/>
              <a:t>‹#›</a:t>
            </a:fld>
            <a:endParaRPr lang="en-SG"/>
          </a:p>
        </p:txBody>
      </p:sp>
    </p:spTree>
    <p:extLst>
      <p:ext uri="{BB962C8B-B14F-4D97-AF65-F5344CB8AC3E}">
        <p14:creationId xmlns:p14="http://schemas.microsoft.com/office/powerpoint/2010/main" val="34190929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wmf"/><Relationship Id="rId5" Type="http://schemas.openxmlformats.org/officeDocument/2006/relationships/oleObject" Target="../embeddings/oleObject2.bin"/><Relationship Id="rId10" Type="http://schemas.openxmlformats.org/officeDocument/2006/relationships/image" Target="../media/image8.wmf"/><Relationship Id="rId4" Type="http://schemas.openxmlformats.org/officeDocument/2006/relationships/image" Target="../media/image5.wmf"/><Relationship Id="rId9" Type="http://schemas.openxmlformats.org/officeDocument/2006/relationships/oleObject" Target="../embeddings/oleObject4.bin"/></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9.wmf"/></Relationships>
</file>

<file path=ppt/slides/_rels/slide12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1.wmf"/><Relationship Id="rId5" Type="http://schemas.openxmlformats.org/officeDocument/2006/relationships/oleObject" Target="../embeddings/oleObject7.bin"/><Relationship Id="rId4" Type="http://schemas.openxmlformats.org/officeDocument/2006/relationships/image" Target="../media/image10.wmf"/></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image" Target="../media/image111.wmf"/></Relationships>
</file>

<file path=ppt/slides/_rels/slide134.xml.rels><?xml version="1.0" encoding="UTF-8" standalone="yes"?>
<Relationships xmlns="http://schemas.openxmlformats.org/package/2006/relationships"><Relationship Id="rId8" Type="http://schemas.openxmlformats.org/officeDocument/2006/relationships/image" Target="../media/image114.wmf"/><Relationship Id="rId3" Type="http://schemas.openxmlformats.org/officeDocument/2006/relationships/oleObject" Target="../embeddings/oleObject37.bin"/><Relationship Id="rId7"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113.wmf"/><Relationship Id="rId5" Type="http://schemas.openxmlformats.org/officeDocument/2006/relationships/oleObject" Target="../embeddings/oleObject38.bin"/><Relationship Id="rId4" Type="http://schemas.openxmlformats.org/officeDocument/2006/relationships/image" Target="../media/image112.wmf"/></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image" Target="../media/image115.wmf"/></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2.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3.w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14.wmf"/></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8.wmf"/><Relationship Id="rId5" Type="http://schemas.openxmlformats.org/officeDocument/2006/relationships/oleObject" Target="../embeddings/oleObject12.bin"/><Relationship Id="rId4" Type="http://schemas.openxmlformats.org/officeDocument/2006/relationships/image" Target="../media/image17.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25.emf"/></Relationships>
</file>

<file path=ppt/slides/_rels/slide4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oleObject" Target="../embeddings/oleObject16.bin"/><Relationship Id="rId17" Type="http://schemas.openxmlformats.org/officeDocument/2006/relationships/image" Target="../media/image27.wmf"/><Relationship Id="rId2" Type="http://schemas.openxmlformats.org/officeDocument/2006/relationships/slideLayout" Target="../slideLayouts/slideLayout2.xml"/><Relationship Id="rId16" Type="http://schemas.openxmlformats.org/officeDocument/2006/relationships/oleObject" Target="../embeddings/oleObject15.bin"/><Relationship Id="rId20" Type="http://schemas.openxmlformats.org/officeDocument/2006/relationships/image" Target="../media/image29.emf"/><Relationship Id="rId1" Type="http://schemas.openxmlformats.org/officeDocument/2006/relationships/vmlDrawing" Target="../drawings/vmlDrawing9.vml"/><Relationship Id="rId15" Type="http://schemas.openxmlformats.org/officeDocument/2006/relationships/image" Target="../media/image26.wmf"/><Relationship Id="rId19" Type="http://schemas.openxmlformats.org/officeDocument/2006/relationships/image" Target="../media/image28.wmf"/><Relationship Id="rId14" Type="http://schemas.openxmlformats.org/officeDocument/2006/relationships/oleObject" Target="../embeddings/oleObject14.bin"/></Relationships>
</file>

<file path=ppt/slides/_rels/slide43.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image" Target="../media/image30.png"/><Relationship Id="rId7"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4.emf"/></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image" Target="../media/image39.png"/><Relationship Id="rId7" Type="http://schemas.openxmlformats.org/officeDocument/2006/relationships/image" Target="../media/image37.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19.bin"/><Relationship Id="rId5" Type="http://schemas.openxmlformats.org/officeDocument/2006/relationships/image" Target="../media/image36.wmf"/><Relationship Id="rId4" Type="http://schemas.openxmlformats.org/officeDocument/2006/relationships/oleObject" Target="../embeddings/oleObject18.bin"/><Relationship Id="rId9" Type="http://schemas.openxmlformats.org/officeDocument/2006/relationships/image" Target="../media/image38.wmf"/></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1.bin"/><Relationship Id="rId7" Type="http://schemas.openxmlformats.org/officeDocument/2006/relationships/image" Target="../media/image41.e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40.wmf"/><Relationship Id="rId5" Type="http://schemas.openxmlformats.org/officeDocument/2006/relationships/oleObject" Target="../embeddings/oleObject22.bin"/><Relationship Id="rId4" Type="http://schemas.openxmlformats.org/officeDocument/2006/relationships/image" Target="../media/image39.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42.w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44.wmf"/><Relationship Id="rId5" Type="http://schemas.openxmlformats.org/officeDocument/2006/relationships/oleObject" Target="../embeddings/oleObject25.bin"/><Relationship Id="rId4" Type="http://schemas.openxmlformats.org/officeDocument/2006/relationships/image" Target="../media/image43.w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46.wmf"/><Relationship Id="rId5" Type="http://schemas.openxmlformats.org/officeDocument/2006/relationships/oleObject" Target="../embeddings/oleObject27.bin"/><Relationship Id="rId4" Type="http://schemas.openxmlformats.org/officeDocument/2006/relationships/image" Target="../media/image45.wmf"/></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48.wmf"/><Relationship Id="rId4" Type="http://schemas.openxmlformats.org/officeDocument/2006/relationships/oleObject" Target="../embeddings/oleObject28.bin"/></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51.png"/><Relationship Id="rId4" Type="http://schemas.openxmlformats.org/officeDocument/2006/relationships/image" Target="../media/image49.wmf"/></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56.png"/><Relationship Id="rId5" Type="http://schemas.openxmlformats.org/officeDocument/2006/relationships/image" Target="../media/image54.wmf"/><Relationship Id="rId4" Type="http://schemas.openxmlformats.org/officeDocument/2006/relationships/oleObject" Target="../embeddings/oleObject30.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59.png"/><Relationship Id="rId5" Type="http://schemas.openxmlformats.org/officeDocument/2006/relationships/image" Target="../media/image57.wmf"/><Relationship Id="rId4" Type="http://schemas.openxmlformats.org/officeDocument/2006/relationships/oleObject" Target="../embeddings/oleObject31.bin"/></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62.png"/><Relationship Id="rId5" Type="http://schemas.openxmlformats.org/officeDocument/2006/relationships/image" Target="../media/image60.wmf"/><Relationship Id="rId4" Type="http://schemas.openxmlformats.org/officeDocument/2006/relationships/oleObject" Target="../embeddings/oleObject32.bin"/></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image" Target="../media/image68.png"/><Relationship Id="rId7" Type="http://schemas.openxmlformats.org/officeDocument/2006/relationships/image" Target="../media/image65.wmf"/><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oleObject" Target="../embeddings/oleObject33.bin"/><Relationship Id="rId11" Type="http://schemas.openxmlformats.org/officeDocument/2006/relationships/image" Target="../media/image67.wmf"/><Relationship Id="rId5" Type="http://schemas.openxmlformats.org/officeDocument/2006/relationships/image" Target="../media/image70.png"/><Relationship Id="rId10" Type="http://schemas.openxmlformats.org/officeDocument/2006/relationships/oleObject" Target="../embeddings/oleObject35.bin"/><Relationship Id="rId4" Type="http://schemas.openxmlformats.org/officeDocument/2006/relationships/image" Target="../media/image69.png"/><Relationship Id="rId9" Type="http://schemas.openxmlformats.org/officeDocument/2006/relationships/image" Target="../media/image66.wmf"/></Relationships>
</file>

<file path=ppt/slides/_rels/slide6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emf"/><Relationship Id="rId1" Type="http://schemas.openxmlformats.org/officeDocument/2006/relationships/slideLayout" Target="../slideLayouts/slideLayout2.xml"/><Relationship Id="rId4"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SG" sz="7200" dirty="0" smtClean="0"/>
              <a:t>CAD/CAM</a:t>
            </a:r>
            <a:endParaRPr lang="en-SG" dirty="0"/>
          </a:p>
        </p:txBody>
      </p:sp>
      <p:sp>
        <p:nvSpPr>
          <p:cNvPr id="3" name="副标题 2"/>
          <p:cNvSpPr>
            <a:spLocks noGrp="1"/>
          </p:cNvSpPr>
          <p:nvPr>
            <p:ph type="subTitle" idx="1"/>
          </p:nvPr>
        </p:nvSpPr>
        <p:spPr/>
        <p:txBody>
          <a:bodyPr/>
          <a:lstStyle/>
          <a:p>
            <a:endParaRPr lang="en-SG" dirty="0"/>
          </a:p>
        </p:txBody>
      </p:sp>
    </p:spTree>
    <p:extLst>
      <p:ext uri="{BB962C8B-B14F-4D97-AF65-F5344CB8AC3E}">
        <p14:creationId xmlns:p14="http://schemas.microsoft.com/office/powerpoint/2010/main" val="3159930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Working Coordinate System(WCS)</a:t>
            </a:r>
            <a:endParaRPr lang="en-SG" dirty="0"/>
          </a:p>
        </p:txBody>
      </p:sp>
      <p:sp>
        <p:nvSpPr>
          <p:cNvPr id="3" name="内容占位符 2"/>
          <p:cNvSpPr>
            <a:spLocks noGrp="1"/>
          </p:cNvSpPr>
          <p:nvPr>
            <p:ph idx="1"/>
          </p:nvPr>
        </p:nvSpPr>
        <p:spPr/>
        <p:txBody>
          <a:bodyPr/>
          <a:lstStyle/>
          <a:p>
            <a:r>
              <a:rPr lang="en-SG" dirty="0" smtClean="0"/>
              <a:t>A modelling processing of a 3D body is usually a result of combining many steps of creating some simple structure bodies. WCS is an user defined </a:t>
            </a:r>
            <a:r>
              <a:rPr lang="en-SG" dirty="0"/>
              <a:t>l</a:t>
            </a:r>
            <a:r>
              <a:rPr lang="en-SG" dirty="0" smtClean="0"/>
              <a:t>ocal coordinate system, with which user can generate some basic structures easily. </a:t>
            </a:r>
          </a:p>
          <a:p>
            <a:r>
              <a:rPr lang="en-SG" dirty="0" smtClean="0"/>
              <a:t>WCS has different appearances in different CAD systems. One of the most useful one is a sketch plane.</a:t>
            </a:r>
          </a:p>
          <a:p>
            <a:r>
              <a:rPr lang="en-SG" dirty="0" smtClean="0"/>
              <a:t>As we mentioned, whatever was chosen to be a coordinate </a:t>
            </a:r>
            <a:r>
              <a:rPr lang="en-SG" dirty="0"/>
              <a:t>system , </a:t>
            </a:r>
            <a:r>
              <a:rPr lang="en-SG" dirty="0" smtClean="0"/>
              <a:t>the stored data should be represented with MCS. To satisfy this requirement, a homogenous transform matrix will play an very important role.</a:t>
            </a:r>
            <a:endParaRPr lang="en-SG" dirty="0"/>
          </a:p>
        </p:txBody>
      </p:sp>
    </p:spTree>
    <p:extLst>
      <p:ext uri="{BB962C8B-B14F-4D97-AF65-F5344CB8AC3E}">
        <p14:creationId xmlns:p14="http://schemas.microsoft.com/office/powerpoint/2010/main" val="11479066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CNC Tooling Systems</a:t>
            </a:r>
            <a:endParaRPr lang="en-SG" dirty="0"/>
          </a:p>
        </p:txBody>
      </p:sp>
      <p:sp>
        <p:nvSpPr>
          <p:cNvPr id="3" name="内容占位符 2"/>
          <p:cNvSpPr>
            <a:spLocks noGrp="1"/>
          </p:cNvSpPr>
          <p:nvPr>
            <p:ph idx="1"/>
          </p:nvPr>
        </p:nvSpPr>
        <p:spPr>
          <a:xfrm>
            <a:off x="838201" y="1825625"/>
            <a:ext cx="6842760" cy="4122593"/>
          </a:xfrm>
        </p:spPr>
        <p:txBody>
          <a:bodyPr>
            <a:normAutofit fontScale="85000" lnSpcReduction="10000"/>
          </a:bodyPr>
          <a:lstStyle/>
          <a:p>
            <a:r>
              <a:rPr lang="en-SG" dirty="0" smtClean="0"/>
              <a:t>A tooling system define a set of configurations to mount, locate cutting tools securely in position.</a:t>
            </a:r>
          </a:p>
          <a:p>
            <a:r>
              <a:rPr lang="en-SG" dirty="0" smtClean="0"/>
              <a:t>A typical tooling system should meet some requirements as follows:</a:t>
            </a:r>
          </a:p>
          <a:p>
            <a:pPr lvl="1">
              <a:buFont typeface="Wingdings" panose="05000000000000000000" pitchFamily="2" charset="2"/>
              <a:buChar char="ü"/>
            </a:pPr>
            <a:r>
              <a:rPr lang="en-SG" dirty="0" smtClean="0"/>
              <a:t>Easily manipulated by a tool changing mechanism</a:t>
            </a:r>
          </a:p>
          <a:p>
            <a:pPr lvl="1">
              <a:buFont typeface="Wingdings" panose="05000000000000000000" pitchFamily="2" charset="2"/>
              <a:buChar char="ü"/>
            </a:pPr>
            <a:r>
              <a:rPr lang="en-SG" dirty="0" smtClean="0"/>
              <a:t>Keep repeatability within tolerance of a tool</a:t>
            </a:r>
          </a:p>
          <a:p>
            <a:pPr lvl="1">
              <a:buFont typeface="Wingdings" panose="05000000000000000000" pitchFamily="2" charset="2"/>
              <a:buChar char="ü"/>
            </a:pPr>
            <a:r>
              <a:rPr lang="en-SG" dirty="0" smtClean="0"/>
              <a:t>Fast and easy tool assembly</a:t>
            </a:r>
          </a:p>
          <a:p>
            <a:r>
              <a:rPr lang="en-SG" dirty="0" smtClean="0"/>
              <a:t>Most of configurations of them are following ISO standard. Statistically, the 20-30% of total budget was spent on tooling for a NC machine tools. It is always a key to get the exactly position of a tool tip at any time in any machining process.</a:t>
            </a:r>
          </a:p>
        </p:txBody>
      </p:sp>
      <p:pic>
        <p:nvPicPr>
          <p:cNvPr id="4" name="图片 3"/>
          <p:cNvPicPr>
            <a:picLocks noChangeAspect="1"/>
          </p:cNvPicPr>
          <p:nvPr/>
        </p:nvPicPr>
        <p:blipFill>
          <a:blip r:embed="rId2"/>
          <a:stretch>
            <a:fillRect/>
          </a:stretch>
        </p:blipFill>
        <p:spPr>
          <a:xfrm>
            <a:off x="8219382" y="3764689"/>
            <a:ext cx="1492327" cy="1555830"/>
          </a:xfrm>
          <a:prstGeom prst="rect">
            <a:avLst/>
          </a:prstGeom>
        </p:spPr>
      </p:pic>
      <p:pic>
        <p:nvPicPr>
          <p:cNvPr id="5" name="图片 4"/>
          <p:cNvPicPr>
            <a:picLocks noChangeAspect="1"/>
          </p:cNvPicPr>
          <p:nvPr/>
        </p:nvPicPr>
        <p:blipFill>
          <a:blip r:embed="rId3"/>
          <a:stretch>
            <a:fillRect/>
          </a:stretch>
        </p:blipFill>
        <p:spPr>
          <a:xfrm>
            <a:off x="9980356" y="3859944"/>
            <a:ext cx="1295467" cy="1365320"/>
          </a:xfrm>
          <a:prstGeom prst="rect">
            <a:avLst/>
          </a:prstGeom>
        </p:spPr>
      </p:pic>
      <p:sp>
        <p:nvSpPr>
          <p:cNvPr id="6" name="文本框 5"/>
          <p:cNvSpPr txBox="1"/>
          <p:nvPr/>
        </p:nvSpPr>
        <p:spPr>
          <a:xfrm>
            <a:off x="7680961" y="5478633"/>
            <a:ext cx="4224298" cy="369332"/>
          </a:xfrm>
          <a:prstGeom prst="rect">
            <a:avLst/>
          </a:prstGeom>
          <a:noFill/>
        </p:spPr>
        <p:txBody>
          <a:bodyPr wrap="none" rtlCol="0">
            <a:spAutoFit/>
          </a:bodyPr>
          <a:lstStyle/>
          <a:p>
            <a:r>
              <a:rPr lang="en-SG" dirty="0" smtClean="0"/>
              <a:t>Origin: https</a:t>
            </a:r>
            <a:r>
              <a:rPr lang="en-SG" dirty="0"/>
              <a:t>://en.nttool.com/products/nc/</a:t>
            </a:r>
          </a:p>
        </p:txBody>
      </p:sp>
      <p:pic>
        <p:nvPicPr>
          <p:cNvPr id="7" name="图片 6"/>
          <p:cNvPicPr>
            <a:picLocks noChangeAspect="1"/>
          </p:cNvPicPr>
          <p:nvPr/>
        </p:nvPicPr>
        <p:blipFill>
          <a:blip r:embed="rId4"/>
          <a:stretch>
            <a:fillRect/>
          </a:stretch>
        </p:blipFill>
        <p:spPr>
          <a:xfrm>
            <a:off x="8135675" y="1274741"/>
            <a:ext cx="3314870" cy="831893"/>
          </a:xfrm>
          <a:prstGeom prst="rect">
            <a:avLst/>
          </a:prstGeom>
        </p:spPr>
      </p:pic>
      <p:pic>
        <p:nvPicPr>
          <p:cNvPr id="8" name="图片 7"/>
          <p:cNvPicPr>
            <a:picLocks noChangeAspect="1"/>
          </p:cNvPicPr>
          <p:nvPr/>
        </p:nvPicPr>
        <p:blipFill>
          <a:blip r:embed="rId5"/>
          <a:stretch>
            <a:fillRect/>
          </a:stretch>
        </p:blipFill>
        <p:spPr>
          <a:xfrm>
            <a:off x="8081697" y="2567342"/>
            <a:ext cx="3422826" cy="736638"/>
          </a:xfrm>
          <a:prstGeom prst="rect">
            <a:avLst/>
          </a:prstGeom>
        </p:spPr>
      </p:pic>
      <p:sp>
        <p:nvSpPr>
          <p:cNvPr id="9" name="文本框 8"/>
          <p:cNvSpPr txBox="1"/>
          <p:nvPr/>
        </p:nvSpPr>
        <p:spPr>
          <a:xfrm>
            <a:off x="9349078" y="2118954"/>
            <a:ext cx="888064" cy="369332"/>
          </a:xfrm>
          <a:prstGeom prst="rect">
            <a:avLst/>
          </a:prstGeom>
          <a:noFill/>
        </p:spPr>
        <p:txBody>
          <a:bodyPr wrap="none" rtlCol="0">
            <a:spAutoFit/>
          </a:bodyPr>
          <a:lstStyle/>
          <a:p>
            <a:r>
              <a:rPr lang="en-SG" dirty="0" smtClean="0"/>
              <a:t>Flanges</a:t>
            </a:r>
            <a:endParaRPr lang="en-SG" dirty="0"/>
          </a:p>
        </p:txBody>
      </p:sp>
      <p:sp>
        <p:nvSpPr>
          <p:cNvPr id="10" name="文本框 9"/>
          <p:cNvSpPr txBox="1"/>
          <p:nvPr/>
        </p:nvSpPr>
        <p:spPr>
          <a:xfrm>
            <a:off x="9384793" y="3364940"/>
            <a:ext cx="816634" cy="369332"/>
          </a:xfrm>
          <a:prstGeom prst="rect">
            <a:avLst/>
          </a:prstGeom>
          <a:noFill/>
        </p:spPr>
        <p:txBody>
          <a:bodyPr wrap="none" rtlCol="0">
            <a:spAutoFit/>
          </a:bodyPr>
          <a:lstStyle/>
          <a:p>
            <a:r>
              <a:rPr lang="en-SG" dirty="0" smtClean="0"/>
              <a:t>Collets</a:t>
            </a:r>
            <a:endParaRPr lang="en-SG" dirty="0"/>
          </a:p>
        </p:txBody>
      </p:sp>
    </p:spTree>
    <p:extLst>
      <p:ext uri="{BB962C8B-B14F-4D97-AF65-F5344CB8AC3E}">
        <p14:creationId xmlns:p14="http://schemas.microsoft.com/office/powerpoint/2010/main" val="28676348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Cutting Tool for CNC Machine Tools</a:t>
            </a:r>
            <a:endParaRPr lang="en-SG" dirty="0"/>
          </a:p>
        </p:txBody>
      </p:sp>
      <p:sp>
        <p:nvSpPr>
          <p:cNvPr id="3" name="内容占位符 2"/>
          <p:cNvSpPr>
            <a:spLocks noGrp="1"/>
          </p:cNvSpPr>
          <p:nvPr>
            <p:ph idx="1"/>
          </p:nvPr>
        </p:nvSpPr>
        <p:spPr>
          <a:xfrm>
            <a:off x="838201" y="1825626"/>
            <a:ext cx="10725726" cy="2820266"/>
          </a:xfrm>
        </p:spPr>
        <p:txBody>
          <a:bodyPr>
            <a:normAutofit/>
          </a:bodyPr>
          <a:lstStyle/>
          <a:p>
            <a:r>
              <a:rPr lang="en-SG" dirty="0" smtClean="0"/>
              <a:t>Features a cutting tool must have</a:t>
            </a:r>
          </a:p>
          <a:p>
            <a:pPr lvl="1"/>
            <a:r>
              <a:rPr lang="en-SG" dirty="0" smtClean="0"/>
              <a:t>Hot hardness: must maintain its strength and hardness during cutting processing even experience in high temperature situation.</a:t>
            </a:r>
          </a:p>
          <a:p>
            <a:pPr lvl="1"/>
            <a:r>
              <a:rPr lang="en-SG" dirty="0" smtClean="0"/>
              <a:t>Toughness: can not be made broken or crack when cutting status changing suddenly. </a:t>
            </a:r>
          </a:p>
          <a:p>
            <a:pPr lvl="1"/>
            <a:r>
              <a:rPr lang="en-SG" dirty="0" smtClean="0"/>
              <a:t>Wear resistance: a relative longer life before be replaced</a:t>
            </a:r>
            <a:endParaRPr lang="en-SG" dirty="0"/>
          </a:p>
          <a:p>
            <a:endParaRPr lang="en-SG" dirty="0" smtClean="0"/>
          </a:p>
        </p:txBody>
      </p:sp>
    </p:spTree>
    <p:extLst>
      <p:ext uri="{BB962C8B-B14F-4D97-AF65-F5344CB8AC3E}">
        <p14:creationId xmlns:p14="http://schemas.microsoft.com/office/powerpoint/2010/main" val="8928474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Cutting Tool for CNC Machine Tools</a:t>
            </a:r>
            <a:endParaRPr lang="en-SG" dirty="0"/>
          </a:p>
        </p:txBody>
      </p:sp>
      <p:sp>
        <p:nvSpPr>
          <p:cNvPr id="3" name="内容占位符 2"/>
          <p:cNvSpPr>
            <a:spLocks noGrp="1"/>
          </p:cNvSpPr>
          <p:nvPr>
            <p:ph idx="1"/>
          </p:nvPr>
        </p:nvSpPr>
        <p:spPr>
          <a:xfrm>
            <a:off x="838201" y="1825626"/>
            <a:ext cx="10725726" cy="4482810"/>
          </a:xfrm>
        </p:spPr>
        <p:txBody>
          <a:bodyPr>
            <a:normAutofit/>
          </a:bodyPr>
          <a:lstStyle/>
          <a:p>
            <a:r>
              <a:rPr lang="en-SG" dirty="0" smtClean="0"/>
              <a:t>Commonly used cutting tool materials </a:t>
            </a:r>
          </a:p>
          <a:p>
            <a:pPr lvl="1">
              <a:buFont typeface="Wingdings" panose="05000000000000000000" pitchFamily="2" charset="2"/>
              <a:buChar char="§"/>
            </a:pPr>
            <a:r>
              <a:rPr lang="en-US" dirty="0" smtClean="0"/>
              <a:t>High speed steel (HSS): is a complex carbides of tungsten, molybdenum and chromium, which has the highest toughness, high hot hardness and good wear resistance</a:t>
            </a:r>
          </a:p>
          <a:p>
            <a:pPr lvl="1">
              <a:buFont typeface="Wingdings" panose="05000000000000000000" pitchFamily="2" charset="2"/>
              <a:buChar char="§"/>
            </a:pPr>
            <a:r>
              <a:rPr lang="en-US" dirty="0" smtClean="0"/>
              <a:t>Cemented carbides: produced by the cold compaction of the tungsten carbide powder in a binder. when coated they get superior properties.</a:t>
            </a:r>
          </a:p>
          <a:p>
            <a:pPr lvl="1">
              <a:buFont typeface="Wingdings" panose="05000000000000000000" pitchFamily="2" charset="2"/>
              <a:buChar char="§"/>
            </a:pPr>
            <a:r>
              <a:rPr lang="en-US" dirty="0" smtClean="0"/>
              <a:t>Ceramics: are essentially alumina-based high refractory materials, which has highest wear resistance but low toughness. </a:t>
            </a:r>
          </a:p>
          <a:p>
            <a:pPr lvl="1">
              <a:buFont typeface="Wingdings" panose="05000000000000000000" pitchFamily="2" charset="2"/>
              <a:buChar char="§"/>
            </a:pPr>
            <a:r>
              <a:rPr lang="en-US" dirty="0"/>
              <a:t>Diamond</a:t>
            </a:r>
            <a:r>
              <a:rPr lang="en-US" dirty="0" smtClean="0"/>
              <a:t>: is essential pure carbon with two types: industrial grade natural diamonds and synthetic polycrystalline diamonds. </a:t>
            </a:r>
            <a:endParaRPr lang="en-SG" dirty="0"/>
          </a:p>
          <a:p>
            <a:pPr lvl="1">
              <a:buFont typeface="Wingdings" panose="05000000000000000000" pitchFamily="2" charset="2"/>
              <a:buChar char="§"/>
            </a:pPr>
            <a:r>
              <a:rPr lang="en-US" dirty="0" smtClean="0"/>
              <a:t>Cubic boron nitride (CBN): similar to diamond, also has polycrystalline structure bonded to a carbide base.</a:t>
            </a:r>
          </a:p>
        </p:txBody>
      </p:sp>
    </p:spTree>
    <p:extLst>
      <p:ext uri="{BB962C8B-B14F-4D97-AF65-F5344CB8AC3E}">
        <p14:creationId xmlns:p14="http://schemas.microsoft.com/office/powerpoint/2010/main" val="120278648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Cutting Tool for CNC Machine Tools</a:t>
            </a:r>
            <a:endParaRPr lang="en-SG" dirty="0"/>
          </a:p>
        </p:txBody>
      </p:sp>
      <p:sp>
        <p:nvSpPr>
          <p:cNvPr id="3" name="内容占位符 2"/>
          <p:cNvSpPr>
            <a:spLocks noGrp="1"/>
          </p:cNvSpPr>
          <p:nvPr>
            <p:ph idx="1"/>
          </p:nvPr>
        </p:nvSpPr>
        <p:spPr>
          <a:xfrm>
            <a:off x="838201" y="1825626"/>
            <a:ext cx="10725726" cy="474229"/>
          </a:xfrm>
        </p:spPr>
        <p:txBody>
          <a:bodyPr>
            <a:normAutofit lnSpcReduction="10000"/>
          </a:bodyPr>
          <a:lstStyle/>
          <a:p>
            <a:r>
              <a:rPr lang="en-SG" dirty="0" smtClean="0"/>
              <a:t>Commonly used cutting tool materials </a:t>
            </a:r>
          </a:p>
        </p:txBody>
      </p:sp>
      <p:graphicFrame>
        <p:nvGraphicFramePr>
          <p:cNvPr id="11" name="表格 10"/>
          <p:cNvGraphicFramePr>
            <a:graphicFrameLocks noGrp="1"/>
          </p:cNvGraphicFramePr>
          <p:nvPr>
            <p:extLst>
              <p:ext uri="{D42A27DB-BD31-4B8C-83A1-F6EECF244321}">
                <p14:modId xmlns:p14="http://schemas.microsoft.com/office/powerpoint/2010/main" val="3672968558"/>
              </p:ext>
            </p:extLst>
          </p:nvPr>
        </p:nvGraphicFramePr>
        <p:xfrm>
          <a:off x="1173017" y="2539230"/>
          <a:ext cx="10180783" cy="3672840"/>
        </p:xfrm>
        <a:graphic>
          <a:graphicData uri="http://schemas.openxmlformats.org/drawingml/2006/table">
            <a:tbl>
              <a:tblPr firstRow="1" bandRow="1">
                <a:tableStyleId>{5C22544A-7EE6-4342-B048-85BDC9FD1C3A}</a:tableStyleId>
              </a:tblPr>
              <a:tblGrid>
                <a:gridCol w="2115128">
                  <a:extLst>
                    <a:ext uri="{9D8B030D-6E8A-4147-A177-3AD203B41FA5}">
                      <a16:colId xmlns:a16="http://schemas.microsoft.com/office/drawing/2014/main" val="3177118557"/>
                    </a:ext>
                  </a:extLst>
                </a:gridCol>
                <a:gridCol w="8065655">
                  <a:extLst>
                    <a:ext uri="{9D8B030D-6E8A-4147-A177-3AD203B41FA5}">
                      <a16:colId xmlns:a16="http://schemas.microsoft.com/office/drawing/2014/main" val="2761893290"/>
                    </a:ext>
                  </a:extLst>
                </a:gridCol>
              </a:tblGrid>
              <a:tr h="370840">
                <a:tc>
                  <a:txBody>
                    <a:bodyPr/>
                    <a:lstStyle/>
                    <a:p>
                      <a:r>
                        <a:rPr lang="en-SG" dirty="0" smtClean="0"/>
                        <a:t>Tool material</a:t>
                      </a:r>
                      <a:endParaRPr lang="en-SG" dirty="0"/>
                    </a:p>
                  </a:txBody>
                  <a:tcPr/>
                </a:tc>
                <a:tc>
                  <a:txBody>
                    <a:bodyPr/>
                    <a:lstStyle/>
                    <a:p>
                      <a:r>
                        <a:rPr lang="en-SG" dirty="0" smtClean="0"/>
                        <a:t>Suitable working materials and conditions</a:t>
                      </a:r>
                      <a:endParaRPr lang="en-SG" dirty="0"/>
                    </a:p>
                  </a:txBody>
                  <a:tcPr/>
                </a:tc>
                <a:extLst>
                  <a:ext uri="{0D108BD9-81ED-4DB2-BD59-A6C34878D82A}">
                    <a16:rowId xmlns:a16="http://schemas.microsoft.com/office/drawing/2014/main" val="1943525842"/>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SG" dirty="0" smtClean="0"/>
                        <a:t>Carbon steels</a:t>
                      </a:r>
                    </a:p>
                  </a:txBody>
                  <a:tcPr/>
                </a:tc>
                <a:tc>
                  <a:txBody>
                    <a:bodyPr/>
                    <a:lstStyle/>
                    <a:p>
                      <a:r>
                        <a:rPr lang="en-SG" dirty="0" smtClean="0"/>
                        <a:t>Low strength, softer</a:t>
                      </a:r>
                      <a:r>
                        <a:rPr lang="en-SG" baseline="0" dirty="0" smtClean="0"/>
                        <a:t> materials, nonferrous alloys, plastics with low cutting speeds</a:t>
                      </a:r>
                      <a:endParaRPr lang="en-SG" dirty="0"/>
                    </a:p>
                  </a:txBody>
                  <a:tcPr/>
                </a:tc>
                <a:extLst>
                  <a:ext uri="{0D108BD9-81ED-4DB2-BD59-A6C34878D82A}">
                    <a16:rowId xmlns:a16="http://schemas.microsoft.com/office/drawing/2014/main" val="1428851382"/>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SG" dirty="0" smtClean="0"/>
                        <a:t>High-speed steel</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smtClean="0"/>
                        <a:t>All materials of low and medium</a:t>
                      </a:r>
                      <a:r>
                        <a:rPr lang="en-SG" baseline="0" dirty="0" smtClean="0"/>
                        <a:t> strength and hardness</a:t>
                      </a:r>
                      <a:r>
                        <a:rPr lang="en-SG" dirty="0" smtClean="0"/>
                        <a:t>. Can</a:t>
                      </a:r>
                      <a:r>
                        <a:rPr lang="en-SG" baseline="0" dirty="0" smtClean="0"/>
                        <a:t> not be used at high rate of metal removal</a:t>
                      </a:r>
                      <a:endParaRPr lang="en-SG" dirty="0" smtClean="0"/>
                    </a:p>
                  </a:txBody>
                  <a:tcPr/>
                </a:tc>
                <a:extLst>
                  <a:ext uri="{0D108BD9-81ED-4DB2-BD59-A6C34878D82A}">
                    <a16:rowId xmlns:a16="http://schemas.microsoft.com/office/drawing/2014/main" val="726823244"/>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SG" dirty="0" smtClean="0"/>
                        <a:t>Cemented carbide</a:t>
                      </a:r>
                    </a:p>
                  </a:txBody>
                  <a:tcPr/>
                </a:tc>
                <a:tc>
                  <a:txBody>
                    <a:bodyPr/>
                    <a:lstStyle/>
                    <a:p>
                      <a:r>
                        <a:rPr lang="en-SG" dirty="0" smtClean="0"/>
                        <a:t>All materials up to medium strength and hardness. Not suitable for low-speed application</a:t>
                      </a:r>
                      <a:endParaRPr lang="en-SG" dirty="0"/>
                    </a:p>
                  </a:txBody>
                  <a:tcPr/>
                </a:tc>
                <a:extLst>
                  <a:ext uri="{0D108BD9-81ED-4DB2-BD59-A6C34878D82A}">
                    <a16:rowId xmlns:a16="http://schemas.microsoft.com/office/drawing/2014/main" val="2123243025"/>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SG" dirty="0" smtClean="0"/>
                        <a:t>Ceramics</a:t>
                      </a:r>
                    </a:p>
                  </a:txBody>
                  <a:tcPr/>
                </a:tc>
                <a:tc>
                  <a:txBody>
                    <a:bodyPr/>
                    <a:lstStyle/>
                    <a:p>
                      <a:r>
                        <a:rPr lang="en-SG" dirty="0" smtClean="0"/>
                        <a:t>Cast iron, Ni-base super alloys, nonferrous alloy, plastics.</a:t>
                      </a:r>
                      <a:r>
                        <a:rPr lang="en-SG" baseline="0" dirty="0" smtClean="0"/>
                        <a:t> Not suitable for low speed operation or interrupted cutting</a:t>
                      </a:r>
                      <a:endParaRPr lang="en-SG" dirty="0"/>
                    </a:p>
                  </a:txBody>
                  <a:tcPr/>
                </a:tc>
                <a:extLst>
                  <a:ext uri="{0D108BD9-81ED-4DB2-BD59-A6C34878D82A}">
                    <a16:rowId xmlns:a16="http://schemas.microsoft.com/office/drawing/2014/main" val="1051172165"/>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SG" dirty="0" smtClean="0"/>
                        <a:t>Diamonds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Can only be used on nonferrous metals because carbon has an strong affinity with ferrous metals.</a:t>
                      </a:r>
                      <a:endParaRPr lang="en-SG" dirty="0" smtClean="0"/>
                    </a:p>
                  </a:txBody>
                  <a:tcPr/>
                </a:tc>
                <a:extLst>
                  <a:ext uri="{0D108BD9-81ED-4DB2-BD59-A6C34878D82A}">
                    <a16:rowId xmlns:a16="http://schemas.microsoft.com/office/drawing/2014/main" val="3707748202"/>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SG" dirty="0" smtClean="0"/>
                        <a:t>CBN</a:t>
                      </a:r>
                    </a:p>
                  </a:txBody>
                  <a:tcPr/>
                </a:tc>
                <a:tc>
                  <a:txBody>
                    <a:bodyPr/>
                    <a:lstStyle/>
                    <a:p>
                      <a:r>
                        <a:rPr lang="en-SG" dirty="0" smtClean="0"/>
                        <a:t>Only</a:t>
                      </a:r>
                      <a:r>
                        <a:rPr lang="en-SG" baseline="0" dirty="0" smtClean="0"/>
                        <a:t> be used in some extreme cutting conditions</a:t>
                      </a:r>
                      <a:endParaRPr lang="en-SG" dirty="0"/>
                    </a:p>
                  </a:txBody>
                  <a:tcPr/>
                </a:tc>
                <a:extLst>
                  <a:ext uri="{0D108BD9-81ED-4DB2-BD59-A6C34878D82A}">
                    <a16:rowId xmlns:a16="http://schemas.microsoft.com/office/drawing/2014/main" val="1203812081"/>
                  </a:ext>
                </a:extLst>
              </a:tr>
            </a:tbl>
          </a:graphicData>
        </a:graphic>
      </p:graphicFrame>
    </p:spTree>
    <p:extLst>
      <p:ext uri="{BB962C8B-B14F-4D97-AF65-F5344CB8AC3E}">
        <p14:creationId xmlns:p14="http://schemas.microsoft.com/office/powerpoint/2010/main" val="367594346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Comprises of a CNC system</a:t>
            </a:r>
            <a:endParaRPr lang="en-SG" dirty="0"/>
          </a:p>
        </p:txBody>
      </p:sp>
      <p:pic>
        <p:nvPicPr>
          <p:cNvPr id="5" name="图片 4"/>
          <p:cNvPicPr>
            <a:picLocks noChangeAspect="1"/>
          </p:cNvPicPr>
          <p:nvPr/>
        </p:nvPicPr>
        <p:blipFill>
          <a:blip r:embed="rId2"/>
          <a:stretch>
            <a:fillRect/>
          </a:stretch>
        </p:blipFill>
        <p:spPr>
          <a:xfrm>
            <a:off x="1435100" y="1624342"/>
            <a:ext cx="8804564" cy="3043614"/>
          </a:xfrm>
          <a:prstGeom prst="rect">
            <a:avLst/>
          </a:prstGeom>
        </p:spPr>
      </p:pic>
      <p:sp>
        <p:nvSpPr>
          <p:cNvPr id="3" name="文本框 2"/>
          <p:cNvSpPr txBox="1"/>
          <p:nvPr/>
        </p:nvSpPr>
        <p:spPr>
          <a:xfrm>
            <a:off x="924025" y="4812145"/>
            <a:ext cx="9670083" cy="1200329"/>
          </a:xfrm>
          <a:prstGeom prst="rect">
            <a:avLst/>
          </a:prstGeom>
          <a:noFill/>
        </p:spPr>
        <p:txBody>
          <a:bodyPr wrap="square" rtlCol="0">
            <a:spAutoFit/>
          </a:bodyPr>
          <a:lstStyle/>
          <a:p>
            <a:r>
              <a:rPr lang="en-SG" sz="2400" dirty="0"/>
              <a:t>Based on </a:t>
            </a:r>
            <a:r>
              <a:rPr lang="en-SG" sz="2400" dirty="0" smtClean="0"/>
              <a:t>this structure, </a:t>
            </a:r>
            <a:r>
              <a:rPr lang="en-SG" sz="2400" dirty="0"/>
              <a:t>there are serval commercial systems working on the different CNC machine tools all over the world. Systems developed by Fanuc and Siemens are most famous two</a:t>
            </a:r>
            <a:r>
              <a:rPr lang="en-SG" sz="2400" dirty="0" smtClean="0"/>
              <a:t>.</a:t>
            </a:r>
            <a:endParaRPr lang="en-SG" sz="2400" dirty="0"/>
          </a:p>
        </p:txBody>
      </p:sp>
    </p:spTree>
    <p:extLst>
      <p:ext uri="{BB962C8B-B14F-4D97-AF65-F5344CB8AC3E}">
        <p14:creationId xmlns:p14="http://schemas.microsoft.com/office/powerpoint/2010/main" val="33786683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CNC </a:t>
            </a:r>
            <a:r>
              <a:rPr lang="en-SG" dirty="0" smtClean="0"/>
              <a:t>control systems</a:t>
            </a:r>
            <a:endParaRPr lang="en-SG" dirty="0"/>
          </a:p>
        </p:txBody>
      </p:sp>
      <p:sp>
        <p:nvSpPr>
          <p:cNvPr id="3" name="内容占位符 2"/>
          <p:cNvSpPr>
            <a:spLocks noGrp="1"/>
          </p:cNvSpPr>
          <p:nvPr>
            <p:ph idx="1"/>
          </p:nvPr>
        </p:nvSpPr>
        <p:spPr>
          <a:xfrm>
            <a:off x="838199" y="1825624"/>
            <a:ext cx="6458527" cy="4889211"/>
          </a:xfrm>
        </p:spPr>
        <p:txBody>
          <a:bodyPr/>
          <a:lstStyle/>
          <a:p>
            <a:r>
              <a:rPr lang="en-SG" dirty="0" smtClean="0"/>
              <a:t>Fanuc CNC Series (30i like…)</a:t>
            </a:r>
          </a:p>
          <a:p>
            <a:pPr lvl="1">
              <a:buFont typeface="Wingdings" panose="05000000000000000000" pitchFamily="2" charset="2"/>
              <a:buChar char="§"/>
            </a:pPr>
            <a:r>
              <a:rPr lang="en-US" dirty="0" smtClean="0"/>
              <a:t>Very popular control systems developed by FANUC and GE Fanuc Automation</a:t>
            </a:r>
          </a:p>
          <a:p>
            <a:pPr lvl="1">
              <a:buFont typeface="Wingdings" panose="05000000000000000000" pitchFamily="2" charset="2"/>
              <a:buChar char="§"/>
            </a:pPr>
            <a:r>
              <a:rPr lang="en-US" dirty="0" smtClean="0"/>
              <a:t>Multiple </a:t>
            </a:r>
            <a:r>
              <a:rPr lang="en-US" dirty="0"/>
              <a:t>axes </a:t>
            </a:r>
            <a:r>
              <a:rPr lang="en-US" dirty="0" smtClean="0"/>
              <a:t>(</a:t>
            </a:r>
            <a:r>
              <a:rPr lang="en-US" dirty="0"/>
              <a:t>up to 40 axes and 24 of which can be interpolated </a:t>
            </a:r>
            <a:r>
              <a:rPr lang="en-US" dirty="0" smtClean="0"/>
              <a:t>simultaneously) and multipath (up to 10 paths) support, such as</a:t>
            </a:r>
          </a:p>
          <a:p>
            <a:pPr lvl="2">
              <a:buFont typeface="Wingdings" panose="05000000000000000000" pitchFamily="2" charset="2"/>
              <a:buChar char="ü"/>
            </a:pPr>
            <a:r>
              <a:rPr lang="en-US" dirty="0" smtClean="0"/>
              <a:t>Multi-axis lathes </a:t>
            </a:r>
          </a:p>
          <a:p>
            <a:pPr lvl="2">
              <a:buFont typeface="Wingdings" panose="05000000000000000000" pitchFamily="2" charset="2"/>
              <a:buChar char="ü"/>
            </a:pPr>
            <a:r>
              <a:rPr lang="en-US" dirty="0" smtClean="0"/>
              <a:t>5-axis machining centers</a:t>
            </a:r>
          </a:p>
          <a:p>
            <a:pPr lvl="2">
              <a:buFont typeface="Wingdings" panose="05000000000000000000" pitchFamily="2" charset="2"/>
              <a:buChar char="ü"/>
            </a:pPr>
            <a:r>
              <a:rPr lang="en-US" dirty="0" smtClean="0"/>
              <a:t>Gear cutting machines</a:t>
            </a:r>
          </a:p>
          <a:p>
            <a:pPr lvl="2">
              <a:buFont typeface="Wingdings" panose="05000000000000000000" pitchFamily="2" charset="2"/>
              <a:buChar char="ü"/>
            </a:pPr>
            <a:r>
              <a:rPr lang="en-US" dirty="0" smtClean="0"/>
              <a:t>Transfer machines</a:t>
            </a:r>
          </a:p>
          <a:p>
            <a:pPr lvl="1">
              <a:buFont typeface="Wingdings" panose="05000000000000000000" pitchFamily="2" charset="2"/>
              <a:buChar char="§"/>
            </a:pPr>
            <a:r>
              <a:rPr lang="en-US" dirty="0" smtClean="0"/>
              <a:t>Integrated PLC/PMC(Programmable Machine Control)</a:t>
            </a:r>
          </a:p>
          <a:p>
            <a:pPr lvl="1">
              <a:buFont typeface="Wingdings" panose="05000000000000000000" pitchFamily="2" charset="2"/>
              <a:buChar char="§"/>
            </a:pPr>
            <a:r>
              <a:rPr lang="en-US" dirty="0" smtClean="0"/>
              <a:t>Easy to create HMI screen</a:t>
            </a:r>
          </a:p>
          <a:p>
            <a:pPr lvl="1">
              <a:buFont typeface="Wingdings" panose="05000000000000000000" pitchFamily="2" charset="2"/>
              <a:buChar char="§"/>
            </a:pPr>
            <a:endParaRPr lang="en-SG" dirty="0" smtClean="0"/>
          </a:p>
        </p:txBody>
      </p:sp>
      <p:pic>
        <p:nvPicPr>
          <p:cNvPr id="4" name="图片 3"/>
          <p:cNvPicPr>
            <a:picLocks noChangeAspect="1"/>
          </p:cNvPicPr>
          <p:nvPr/>
        </p:nvPicPr>
        <p:blipFill>
          <a:blip r:embed="rId2"/>
          <a:stretch>
            <a:fillRect/>
          </a:stretch>
        </p:blipFill>
        <p:spPr>
          <a:xfrm>
            <a:off x="7165755" y="2124364"/>
            <a:ext cx="4456849" cy="3369108"/>
          </a:xfrm>
          <a:prstGeom prst="rect">
            <a:avLst/>
          </a:prstGeom>
        </p:spPr>
      </p:pic>
    </p:spTree>
    <p:extLst>
      <p:ext uri="{BB962C8B-B14F-4D97-AF65-F5344CB8AC3E}">
        <p14:creationId xmlns:p14="http://schemas.microsoft.com/office/powerpoint/2010/main" val="36811330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6096000" y="1825625"/>
            <a:ext cx="7143750" cy="4010025"/>
          </a:xfrm>
          <a:prstGeom prst="rect">
            <a:avLst/>
          </a:prstGeom>
        </p:spPr>
      </p:pic>
      <p:sp>
        <p:nvSpPr>
          <p:cNvPr id="2" name="标题 1"/>
          <p:cNvSpPr>
            <a:spLocks noGrp="1"/>
          </p:cNvSpPr>
          <p:nvPr>
            <p:ph type="title"/>
          </p:nvPr>
        </p:nvSpPr>
        <p:spPr/>
        <p:txBody>
          <a:bodyPr/>
          <a:lstStyle/>
          <a:p>
            <a:r>
              <a:rPr lang="en-SG" dirty="0"/>
              <a:t>CNC </a:t>
            </a:r>
            <a:r>
              <a:rPr lang="en-SG" dirty="0" smtClean="0"/>
              <a:t>control </a:t>
            </a:r>
            <a:r>
              <a:rPr lang="en-SG" dirty="0"/>
              <a:t>system</a:t>
            </a:r>
          </a:p>
        </p:txBody>
      </p:sp>
      <p:sp>
        <p:nvSpPr>
          <p:cNvPr id="3" name="内容占位符 2"/>
          <p:cNvSpPr>
            <a:spLocks noGrp="1"/>
          </p:cNvSpPr>
          <p:nvPr>
            <p:ph idx="1"/>
          </p:nvPr>
        </p:nvSpPr>
        <p:spPr>
          <a:xfrm>
            <a:off x="637309" y="1825625"/>
            <a:ext cx="7204363" cy="4612120"/>
          </a:xfrm>
        </p:spPr>
        <p:txBody>
          <a:bodyPr>
            <a:normAutofit fontScale="92500" lnSpcReduction="20000"/>
          </a:bodyPr>
          <a:lstStyle/>
          <a:p>
            <a:r>
              <a:rPr lang="en-SG" dirty="0" smtClean="0"/>
              <a:t>Siemens </a:t>
            </a:r>
            <a:r>
              <a:rPr lang="en-SG" dirty="0" err="1" smtClean="0"/>
              <a:t>Sinumerik</a:t>
            </a:r>
            <a:r>
              <a:rPr lang="en-SG" dirty="0" smtClean="0"/>
              <a:t> series (SINUMERIK 840 like)</a:t>
            </a:r>
          </a:p>
          <a:p>
            <a:pPr lvl="1">
              <a:buFont typeface="Wingdings" panose="05000000000000000000" pitchFamily="2" charset="2"/>
              <a:buChar char="§"/>
            </a:pPr>
            <a:r>
              <a:rPr lang="en-SG" dirty="0"/>
              <a:t>D</a:t>
            </a:r>
            <a:r>
              <a:rPr lang="en-SG" dirty="0" smtClean="0"/>
              <a:t>rive-based </a:t>
            </a:r>
            <a:r>
              <a:rPr lang="en-SG" dirty="0"/>
              <a:t>high-performance NCUs (</a:t>
            </a:r>
            <a:r>
              <a:rPr lang="en-SG" dirty="0" smtClean="0"/>
              <a:t>Numerical </a:t>
            </a:r>
            <a:r>
              <a:rPr lang="en-SG" dirty="0"/>
              <a:t>Control Units</a:t>
            </a:r>
            <a:r>
              <a:rPr lang="en-SG" dirty="0" smtClean="0"/>
              <a:t>),</a:t>
            </a:r>
          </a:p>
          <a:p>
            <a:pPr lvl="1">
              <a:buFont typeface="Wingdings" panose="05000000000000000000" pitchFamily="2" charset="2"/>
              <a:buChar char="§"/>
            </a:pPr>
            <a:r>
              <a:rPr lang="en-SG" dirty="0" smtClean="0"/>
              <a:t>Up to </a:t>
            </a:r>
            <a:r>
              <a:rPr lang="en-SG" dirty="0"/>
              <a:t>93 axes in 30 machining channels to be controlled in the NCU </a:t>
            </a:r>
            <a:r>
              <a:rPr lang="en-SG" dirty="0" smtClean="0"/>
              <a:t>link</a:t>
            </a:r>
          </a:p>
          <a:p>
            <a:pPr lvl="1">
              <a:buFont typeface="Wingdings" panose="05000000000000000000" pitchFamily="2" charset="2"/>
              <a:buChar char="§"/>
            </a:pPr>
            <a:r>
              <a:rPr lang="en-US" dirty="0" smtClean="0"/>
              <a:t>Can be integrated </a:t>
            </a:r>
            <a:r>
              <a:rPr lang="en-SG" dirty="0" smtClean="0"/>
              <a:t>completely in </a:t>
            </a:r>
            <a:r>
              <a:rPr lang="en-SG" dirty="0"/>
              <a:t>the Totally Integrated Automation (TIA) </a:t>
            </a:r>
            <a:r>
              <a:rPr lang="en-SG" dirty="0" smtClean="0"/>
              <a:t>Portal using PROFINET. </a:t>
            </a:r>
            <a:endParaRPr lang="en-SG" dirty="0"/>
          </a:p>
          <a:p>
            <a:pPr lvl="1">
              <a:buFont typeface="Wingdings" panose="05000000000000000000" pitchFamily="2" charset="2"/>
              <a:buChar char="§"/>
            </a:pPr>
            <a:r>
              <a:rPr lang="en-SG" dirty="0"/>
              <a:t>Suitable for </a:t>
            </a:r>
            <a:r>
              <a:rPr lang="en-SG" dirty="0" smtClean="0"/>
              <a:t>turning</a:t>
            </a:r>
            <a:r>
              <a:rPr lang="en-SG" dirty="0"/>
              <a:t>, milling, </a:t>
            </a:r>
            <a:r>
              <a:rPr lang="en-SG" dirty="0" smtClean="0"/>
              <a:t>grinding, nibbling</a:t>
            </a:r>
            <a:r>
              <a:rPr lang="en-SG" dirty="0"/>
              <a:t>, laser machining and gear wheel machining.</a:t>
            </a:r>
            <a:endParaRPr lang="en-SG" dirty="0" smtClean="0"/>
          </a:p>
          <a:p>
            <a:pPr lvl="1">
              <a:buFont typeface="Wingdings" panose="05000000000000000000" pitchFamily="2" charset="2"/>
              <a:buChar char="§"/>
            </a:pPr>
            <a:r>
              <a:rPr lang="en-SG" dirty="0"/>
              <a:t>DXF files can be directly opened on the CNC, and transferred to the CNC </a:t>
            </a:r>
            <a:r>
              <a:rPr lang="en-SG" dirty="0" smtClean="0"/>
              <a:t>program.</a:t>
            </a:r>
          </a:p>
          <a:p>
            <a:pPr lvl="1">
              <a:buFont typeface="Wingdings" panose="05000000000000000000" pitchFamily="2" charset="2"/>
              <a:buChar char="§"/>
            </a:pPr>
            <a:r>
              <a:rPr lang="en-SG" dirty="0"/>
              <a:t>Tool geometries and work offsets are corrected automatically so that the required production tolerances are </a:t>
            </a:r>
            <a:r>
              <a:rPr lang="en-SG" dirty="0" smtClean="0"/>
              <a:t>maintained.</a:t>
            </a:r>
          </a:p>
          <a:p>
            <a:pPr lvl="1">
              <a:buFont typeface="Wingdings" panose="05000000000000000000" pitchFamily="2" charset="2"/>
              <a:buChar char="§"/>
            </a:pPr>
            <a:r>
              <a:rPr lang="en-SG" dirty="0"/>
              <a:t>Tool data and magazine location information are </a:t>
            </a:r>
            <a:r>
              <a:rPr lang="en-SG" dirty="0" smtClean="0"/>
              <a:t>clearly stored.</a:t>
            </a:r>
            <a:endParaRPr lang="en-SG" dirty="0"/>
          </a:p>
          <a:p>
            <a:pPr lvl="1">
              <a:buFont typeface="Wingdings" panose="05000000000000000000" pitchFamily="2" charset="2"/>
              <a:buChar char="§"/>
            </a:pPr>
            <a:endParaRPr lang="en-SG" dirty="0" smtClean="0"/>
          </a:p>
          <a:p>
            <a:pPr lvl="1">
              <a:buFont typeface="Wingdings" panose="05000000000000000000" pitchFamily="2" charset="2"/>
              <a:buChar char="§"/>
            </a:pPr>
            <a:endParaRPr lang="en-SG" dirty="0"/>
          </a:p>
          <a:p>
            <a:pPr lvl="1">
              <a:buFont typeface="Wingdings" panose="05000000000000000000" pitchFamily="2" charset="2"/>
              <a:buChar char="§"/>
            </a:pPr>
            <a:endParaRPr lang="en-SG" dirty="0" smtClean="0"/>
          </a:p>
          <a:p>
            <a:pPr lvl="1">
              <a:buFont typeface="Wingdings" panose="05000000000000000000" pitchFamily="2" charset="2"/>
              <a:buChar char="§"/>
            </a:pPr>
            <a:endParaRPr lang="en-SG" dirty="0"/>
          </a:p>
          <a:p>
            <a:pPr lvl="1">
              <a:buFont typeface="Wingdings" panose="05000000000000000000" pitchFamily="2" charset="2"/>
              <a:buChar char="§"/>
            </a:pPr>
            <a:endParaRPr lang="en-SG" dirty="0" smtClean="0"/>
          </a:p>
          <a:p>
            <a:pPr lvl="1">
              <a:buFont typeface="Wingdings" panose="05000000000000000000" pitchFamily="2" charset="2"/>
              <a:buChar char="§"/>
            </a:pPr>
            <a:endParaRPr lang="en-SG" dirty="0"/>
          </a:p>
          <a:p>
            <a:pPr lvl="1">
              <a:buFont typeface="Wingdings" panose="05000000000000000000" pitchFamily="2" charset="2"/>
              <a:buChar char="§"/>
            </a:pPr>
            <a:endParaRPr lang="en-SG" dirty="0" smtClean="0"/>
          </a:p>
          <a:p>
            <a:pPr marL="0" indent="0">
              <a:buNone/>
            </a:pPr>
            <a:endParaRPr lang="en-SG" dirty="0" smtClean="0"/>
          </a:p>
          <a:p>
            <a:pPr marL="0" indent="0">
              <a:buNone/>
            </a:pPr>
            <a:endParaRPr lang="en-SG" dirty="0"/>
          </a:p>
        </p:txBody>
      </p:sp>
    </p:spTree>
    <p:extLst>
      <p:ext uri="{BB962C8B-B14F-4D97-AF65-F5344CB8AC3E}">
        <p14:creationId xmlns:p14="http://schemas.microsoft.com/office/powerpoint/2010/main" val="39175439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Introduction to CAPP</a:t>
            </a:r>
            <a:endParaRPr lang="en-SG" dirty="0"/>
          </a:p>
        </p:txBody>
      </p:sp>
      <p:sp>
        <p:nvSpPr>
          <p:cNvPr id="3" name="内容占位符 2"/>
          <p:cNvSpPr>
            <a:spLocks noGrp="1"/>
          </p:cNvSpPr>
          <p:nvPr>
            <p:ph idx="1"/>
          </p:nvPr>
        </p:nvSpPr>
        <p:spPr>
          <a:xfrm>
            <a:off x="838200" y="1825625"/>
            <a:ext cx="7317198" cy="4351338"/>
          </a:xfrm>
        </p:spPr>
        <p:txBody>
          <a:bodyPr>
            <a:normAutofit/>
          </a:bodyPr>
          <a:lstStyle/>
          <a:p>
            <a:r>
              <a:rPr lang="en-SG" dirty="0" smtClean="0"/>
              <a:t>Three important process parameters</a:t>
            </a:r>
          </a:p>
          <a:p>
            <a:pPr lvl="1">
              <a:buFont typeface="Wingdings" panose="05000000000000000000" pitchFamily="2" charset="2"/>
              <a:buChar char="§"/>
            </a:pPr>
            <a:r>
              <a:rPr lang="en-US" dirty="0" smtClean="0"/>
              <a:t>Cutting velocity/speed: the kernel parameter </a:t>
            </a:r>
            <a:r>
              <a:rPr lang="en-US" altLang="zh-CN" dirty="0" smtClean="0"/>
              <a:t>in</a:t>
            </a:r>
            <a:r>
              <a:rPr lang="en-US" dirty="0" smtClean="0"/>
              <a:t> three, it is a relative speed difference between the tool and </a:t>
            </a:r>
            <a:r>
              <a:rPr lang="en-US" dirty="0" err="1" smtClean="0"/>
              <a:t>workpiece</a:t>
            </a:r>
            <a:r>
              <a:rPr lang="en-US" dirty="0" smtClean="0"/>
              <a:t>, which defines the main cutting motion.</a:t>
            </a:r>
          </a:p>
          <a:p>
            <a:pPr lvl="1">
              <a:buFont typeface="Wingdings" panose="05000000000000000000" pitchFamily="2" charset="2"/>
              <a:buChar char="§"/>
            </a:pPr>
            <a:r>
              <a:rPr lang="en-US" dirty="0" smtClean="0"/>
              <a:t>Feed rate: usually perpendicular to the direction of cutting velocity. It helps cutting tool to form a 2D surface of material.</a:t>
            </a:r>
          </a:p>
          <a:p>
            <a:pPr lvl="1">
              <a:buFont typeface="Wingdings" panose="05000000000000000000" pitchFamily="2" charset="2"/>
              <a:buChar char="§"/>
            </a:pPr>
            <a:r>
              <a:rPr lang="en-US" dirty="0" smtClean="0"/>
              <a:t>Depth of cut: specifies the thickness of the surface above mentioned, which finished the total volume definition of material cut. </a:t>
            </a:r>
          </a:p>
        </p:txBody>
      </p:sp>
      <p:pic>
        <p:nvPicPr>
          <p:cNvPr id="4" name="图片 3"/>
          <p:cNvPicPr>
            <a:picLocks noChangeAspect="1"/>
          </p:cNvPicPr>
          <p:nvPr/>
        </p:nvPicPr>
        <p:blipFill>
          <a:blip r:embed="rId2"/>
          <a:stretch>
            <a:fillRect/>
          </a:stretch>
        </p:blipFill>
        <p:spPr>
          <a:xfrm>
            <a:off x="8155399" y="1690688"/>
            <a:ext cx="3198401" cy="2040803"/>
          </a:xfrm>
          <a:prstGeom prst="rect">
            <a:avLst/>
          </a:prstGeom>
        </p:spPr>
      </p:pic>
      <p:pic>
        <p:nvPicPr>
          <p:cNvPr id="6" name="图片 5"/>
          <p:cNvPicPr>
            <a:picLocks noChangeAspect="1"/>
          </p:cNvPicPr>
          <p:nvPr/>
        </p:nvPicPr>
        <p:blipFill>
          <a:blip r:embed="rId3"/>
          <a:stretch>
            <a:fillRect/>
          </a:stretch>
        </p:blipFill>
        <p:spPr>
          <a:xfrm>
            <a:off x="8155398" y="4083483"/>
            <a:ext cx="3268153" cy="2093479"/>
          </a:xfrm>
          <a:prstGeom prst="rect">
            <a:avLst/>
          </a:prstGeom>
        </p:spPr>
      </p:pic>
    </p:spTree>
    <p:extLst>
      <p:ext uri="{BB962C8B-B14F-4D97-AF65-F5344CB8AC3E}">
        <p14:creationId xmlns:p14="http://schemas.microsoft.com/office/powerpoint/2010/main" val="345747628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Introduction to CAPP</a:t>
            </a:r>
            <a:endParaRPr lang="en-SG" dirty="0"/>
          </a:p>
        </p:txBody>
      </p:sp>
      <p:sp>
        <p:nvSpPr>
          <p:cNvPr id="3" name="内容占位符 2"/>
          <p:cNvSpPr>
            <a:spLocks noGrp="1"/>
          </p:cNvSpPr>
          <p:nvPr>
            <p:ph idx="1"/>
          </p:nvPr>
        </p:nvSpPr>
        <p:spPr>
          <a:xfrm>
            <a:off x="838199" y="1825625"/>
            <a:ext cx="10217727" cy="4351338"/>
          </a:xfrm>
        </p:spPr>
        <p:txBody>
          <a:bodyPr>
            <a:normAutofit fontScale="92500" lnSpcReduction="10000"/>
          </a:bodyPr>
          <a:lstStyle/>
          <a:p>
            <a:r>
              <a:rPr lang="en-SG" dirty="0" smtClean="0"/>
              <a:t>Three important process parameters</a:t>
            </a:r>
          </a:p>
          <a:p>
            <a:pPr lvl="1">
              <a:buFont typeface="Wingdings" panose="05000000000000000000" pitchFamily="2" charset="2"/>
              <a:buChar char="§"/>
            </a:pPr>
            <a:r>
              <a:rPr lang="en-US" dirty="0"/>
              <a:t>All those three parameters defined well how much material will be removed by cutting tool in  an unit period of time, which is usually named the metal removal rate</a:t>
            </a:r>
            <a:r>
              <a:rPr lang="en-US" dirty="0" smtClean="0"/>
              <a:t>.</a:t>
            </a:r>
          </a:p>
          <a:p>
            <a:pPr lvl="1">
              <a:buFont typeface="Wingdings" panose="05000000000000000000" pitchFamily="2" charset="2"/>
              <a:buChar char="§"/>
            </a:pPr>
            <a:r>
              <a:rPr lang="en-SG" dirty="0"/>
              <a:t>Usually, cutting speeds are selected for a specified tool life. Higher the cutting speed, shorter </a:t>
            </a:r>
            <a:r>
              <a:rPr lang="en-SG" dirty="0" smtClean="0"/>
              <a:t>will </a:t>
            </a:r>
            <a:r>
              <a:rPr lang="en-SG" dirty="0"/>
              <a:t>be the life of the tool. </a:t>
            </a:r>
            <a:endParaRPr lang="en-SG" dirty="0" smtClean="0"/>
          </a:p>
          <a:p>
            <a:pPr lvl="1">
              <a:buFont typeface="Wingdings" panose="05000000000000000000" pitchFamily="2" charset="2"/>
              <a:buChar char="§"/>
            </a:pPr>
            <a:r>
              <a:rPr lang="en-SG" dirty="0" smtClean="0"/>
              <a:t>A </a:t>
            </a:r>
            <a:r>
              <a:rPr lang="en-SG" dirty="0"/>
              <a:t>high depth of cut will result in higher metal removal rate and less </a:t>
            </a:r>
            <a:r>
              <a:rPr lang="en-SG" dirty="0" smtClean="0"/>
              <a:t>time </a:t>
            </a:r>
            <a:r>
              <a:rPr lang="en-SG" dirty="0"/>
              <a:t>for machining, resulting in low machining </a:t>
            </a:r>
            <a:r>
              <a:rPr lang="en-SG" dirty="0" smtClean="0"/>
              <a:t>cost.</a:t>
            </a:r>
          </a:p>
          <a:p>
            <a:pPr lvl="1">
              <a:buFont typeface="Wingdings" panose="05000000000000000000" pitchFamily="2" charset="2"/>
              <a:buChar char="§"/>
            </a:pPr>
            <a:r>
              <a:rPr lang="en-SG" dirty="0" smtClean="0"/>
              <a:t>Higher </a:t>
            </a:r>
            <a:r>
              <a:rPr lang="en-SG" dirty="0"/>
              <a:t>feed will also reduce machining time and therefore, machining cost. </a:t>
            </a:r>
            <a:r>
              <a:rPr lang="en-SG" dirty="0" smtClean="0"/>
              <a:t>However, </a:t>
            </a:r>
            <a:r>
              <a:rPr lang="en-SG" dirty="0"/>
              <a:t>the increase in feed will affect the tool life </a:t>
            </a:r>
            <a:r>
              <a:rPr lang="en-SG" dirty="0" smtClean="0"/>
              <a:t>more than increasing depth of cut.</a:t>
            </a:r>
          </a:p>
          <a:p>
            <a:pPr lvl="1">
              <a:buFont typeface="Wingdings" panose="05000000000000000000" pitchFamily="2" charset="2"/>
              <a:buChar char="§"/>
            </a:pPr>
            <a:r>
              <a:rPr lang="en-SG" dirty="0"/>
              <a:t> It is advisable to select a higher depth of cut and smaller feed for the same </a:t>
            </a:r>
            <a:r>
              <a:rPr lang="en-SG" dirty="0" smtClean="0"/>
              <a:t>chip </a:t>
            </a:r>
            <a:r>
              <a:rPr lang="en-SG" dirty="0"/>
              <a:t>cross-section. In finishing it is necessary to select small depth of cut and feed. </a:t>
            </a:r>
          </a:p>
        </p:txBody>
      </p:sp>
    </p:spTree>
    <p:extLst>
      <p:ext uri="{BB962C8B-B14F-4D97-AF65-F5344CB8AC3E}">
        <p14:creationId xmlns:p14="http://schemas.microsoft.com/office/powerpoint/2010/main" val="10510743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Introduction to CAPP</a:t>
            </a:r>
            <a:endParaRPr lang="en-SG" dirty="0"/>
          </a:p>
        </p:txBody>
      </p:sp>
      <p:sp>
        <p:nvSpPr>
          <p:cNvPr id="3" name="内容占位符 2"/>
          <p:cNvSpPr>
            <a:spLocks noGrp="1"/>
          </p:cNvSpPr>
          <p:nvPr>
            <p:ph idx="1"/>
          </p:nvPr>
        </p:nvSpPr>
        <p:spPr>
          <a:xfrm>
            <a:off x="692728" y="1825624"/>
            <a:ext cx="7278254" cy="4482811"/>
          </a:xfrm>
        </p:spPr>
        <p:txBody>
          <a:bodyPr>
            <a:normAutofit fontScale="92500" lnSpcReduction="10000"/>
          </a:bodyPr>
          <a:lstStyle/>
          <a:p>
            <a:r>
              <a:rPr lang="en-SG" dirty="0" smtClean="0"/>
              <a:t>Principles for process design</a:t>
            </a:r>
          </a:p>
          <a:p>
            <a:pPr lvl="1">
              <a:buFont typeface="Wingdings" panose="05000000000000000000" pitchFamily="2" charset="2"/>
              <a:buChar char="§"/>
            </a:pPr>
            <a:r>
              <a:rPr lang="en-US" dirty="0" smtClean="0"/>
              <a:t>What a process design concerns is how to change a piece of designed drawing on paper or in a computer into a real physical entity. To do this, there are bunch of things a process designer should take into account. Like </a:t>
            </a:r>
          </a:p>
          <a:p>
            <a:pPr lvl="2">
              <a:buFont typeface="Wingdings" panose="05000000000000000000" pitchFamily="2" charset="2"/>
              <a:buChar char="ü"/>
            </a:pPr>
            <a:r>
              <a:rPr lang="en-SG" dirty="0"/>
              <a:t>Analysis of part requirements.</a:t>
            </a:r>
          </a:p>
          <a:p>
            <a:pPr lvl="2">
              <a:buFont typeface="Wingdings" panose="05000000000000000000" pitchFamily="2" charset="2"/>
              <a:buChar char="ü"/>
            </a:pPr>
            <a:r>
              <a:rPr lang="en-SG" dirty="0" smtClean="0"/>
              <a:t>Selection </a:t>
            </a:r>
            <a:r>
              <a:rPr lang="en-SG" dirty="0"/>
              <a:t>of raw </a:t>
            </a:r>
            <a:r>
              <a:rPr lang="en-SG" dirty="0" err="1"/>
              <a:t>workpiece</a:t>
            </a:r>
            <a:r>
              <a:rPr lang="en-SG" dirty="0"/>
              <a:t>/material.</a:t>
            </a:r>
          </a:p>
          <a:p>
            <a:pPr lvl="2">
              <a:buFont typeface="Wingdings" panose="05000000000000000000" pitchFamily="2" charset="2"/>
              <a:buChar char="ü"/>
            </a:pPr>
            <a:r>
              <a:rPr lang="en-SG" dirty="0" smtClean="0"/>
              <a:t>Determination </a:t>
            </a:r>
            <a:r>
              <a:rPr lang="en-SG" dirty="0"/>
              <a:t>of manufacturing operations and their sequences.</a:t>
            </a:r>
          </a:p>
          <a:p>
            <a:pPr lvl="2">
              <a:buFont typeface="Wingdings" panose="05000000000000000000" pitchFamily="2" charset="2"/>
              <a:buChar char="ü"/>
            </a:pPr>
            <a:r>
              <a:rPr lang="en-SG" dirty="0" smtClean="0"/>
              <a:t>Selection </a:t>
            </a:r>
            <a:r>
              <a:rPr lang="en-SG" dirty="0"/>
              <a:t>of machine tools.</a:t>
            </a:r>
          </a:p>
          <a:p>
            <a:pPr lvl="2">
              <a:buFont typeface="Wingdings" panose="05000000000000000000" pitchFamily="2" charset="2"/>
              <a:buChar char="ü"/>
            </a:pPr>
            <a:r>
              <a:rPr lang="en-SG" dirty="0" smtClean="0"/>
              <a:t>Selection </a:t>
            </a:r>
            <a:r>
              <a:rPr lang="en-SG" dirty="0"/>
              <a:t>of tools, work-holding devices and inspection equipment.</a:t>
            </a:r>
          </a:p>
          <a:p>
            <a:pPr lvl="2">
              <a:buFont typeface="Wingdings" panose="05000000000000000000" pitchFamily="2" charset="2"/>
              <a:buChar char="ü"/>
            </a:pPr>
            <a:r>
              <a:rPr lang="en-SG" dirty="0" smtClean="0"/>
              <a:t>Determination </a:t>
            </a:r>
            <a:r>
              <a:rPr lang="en-SG" dirty="0"/>
              <a:t>of machining conditions (cutting speed, feed and depth of cut) </a:t>
            </a:r>
            <a:r>
              <a:rPr lang="en-SG" dirty="0" smtClean="0"/>
              <a:t>and manufacturing </a:t>
            </a:r>
            <a:r>
              <a:rPr lang="en-SG" dirty="0"/>
              <a:t>times (setup time, processing time and lead time</a:t>
            </a:r>
            <a:r>
              <a:rPr lang="en-SG" dirty="0" smtClean="0"/>
              <a:t>).</a:t>
            </a:r>
            <a:endParaRPr lang="en-US" dirty="0" smtClean="0"/>
          </a:p>
        </p:txBody>
      </p:sp>
      <p:pic>
        <p:nvPicPr>
          <p:cNvPr id="4" name="图片 3"/>
          <p:cNvPicPr>
            <a:picLocks noChangeAspect="1"/>
          </p:cNvPicPr>
          <p:nvPr/>
        </p:nvPicPr>
        <p:blipFill>
          <a:blip r:embed="rId2"/>
          <a:stretch>
            <a:fillRect/>
          </a:stretch>
        </p:blipFill>
        <p:spPr>
          <a:xfrm>
            <a:off x="7800521" y="2382981"/>
            <a:ext cx="3808213" cy="2105891"/>
          </a:xfrm>
          <a:prstGeom prst="rect">
            <a:avLst/>
          </a:prstGeom>
        </p:spPr>
      </p:pic>
    </p:spTree>
    <p:extLst>
      <p:ext uri="{BB962C8B-B14F-4D97-AF65-F5344CB8AC3E}">
        <p14:creationId xmlns:p14="http://schemas.microsoft.com/office/powerpoint/2010/main" val="603971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Working Coordinate System(WCS)</a:t>
            </a:r>
          </a:p>
        </p:txBody>
      </p:sp>
      <p:sp>
        <p:nvSpPr>
          <p:cNvPr id="3" name="内容占位符 2"/>
          <p:cNvSpPr>
            <a:spLocks noGrp="1"/>
          </p:cNvSpPr>
          <p:nvPr>
            <p:ph idx="1"/>
          </p:nvPr>
        </p:nvSpPr>
        <p:spPr>
          <a:xfrm>
            <a:off x="838200" y="1886011"/>
            <a:ext cx="10515600" cy="4351338"/>
          </a:xfrm>
        </p:spPr>
        <p:txBody>
          <a:bodyPr>
            <a:normAutofit/>
          </a:bodyPr>
          <a:lstStyle/>
          <a:p>
            <a:r>
              <a:rPr lang="en-SG" dirty="0"/>
              <a:t>G</a:t>
            </a:r>
            <a:r>
              <a:rPr lang="en-SG" dirty="0" smtClean="0"/>
              <a:t>iven a vector under WCS,                , and let                     is the stored point represented with MCS. Supposing T is the transformation matrix,  we have</a:t>
            </a:r>
            <a:endParaRPr lang="en-SG" dirty="0"/>
          </a:p>
          <a:p>
            <a:endParaRPr lang="en-SG" dirty="0" smtClean="0"/>
          </a:p>
          <a:p>
            <a:pPr marL="0" indent="0">
              <a:buNone/>
            </a:pPr>
            <a:endParaRPr lang="en-SG" dirty="0"/>
          </a:p>
          <a:p>
            <a:pPr marL="0" indent="0">
              <a:buNone/>
            </a:pPr>
            <a:r>
              <a:rPr lang="en-SG" dirty="0" smtClean="0"/>
              <a:t> </a:t>
            </a:r>
          </a:p>
        </p:txBody>
      </p:sp>
      <p:graphicFrame>
        <p:nvGraphicFramePr>
          <p:cNvPr id="4" name="对象 3"/>
          <p:cNvGraphicFramePr>
            <a:graphicFrameLocks noChangeAspect="1"/>
          </p:cNvGraphicFramePr>
          <p:nvPr>
            <p:extLst/>
          </p:nvPr>
        </p:nvGraphicFramePr>
        <p:xfrm>
          <a:off x="7545806" y="1951528"/>
          <a:ext cx="1458913" cy="417513"/>
        </p:xfrm>
        <a:graphic>
          <a:graphicData uri="http://schemas.openxmlformats.org/presentationml/2006/ole">
            <mc:AlternateContent xmlns:mc="http://schemas.openxmlformats.org/markup-compatibility/2006">
              <mc:Choice xmlns:v="urn:schemas-microsoft-com:vml" Requires="v">
                <p:oleObj spid="_x0000_s38506" name="Equation" r:id="rId3" imgW="711000" imgH="203040" progId="Equation.DSMT4">
                  <p:embed/>
                </p:oleObj>
              </mc:Choice>
              <mc:Fallback>
                <p:oleObj name="Equation" r:id="rId3" imgW="711000" imgH="203040" progId="Equation.DSMT4">
                  <p:embed/>
                  <p:pic>
                    <p:nvPicPr>
                      <p:cNvPr id="4" name="对象 3"/>
                      <p:cNvPicPr/>
                      <p:nvPr/>
                    </p:nvPicPr>
                    <p:blipFill>
                      <a:blip r:embed="rId4"/>
                      <a:stretch>
                        <a:fillRect/>
                      </a:stretch>
                    </p:blipFill>
                    <p:spPr>
                      <a:xfrm>
                        <a:off x="7545806" y="1951528"/>
                        <a:ext cx="1458913" cy="417513"/>
                      </a:xfrm>
                      <a:prstGeom prst="rect">
                        <a:avLst/>
                      </a:prstGeom>
                    </p:spPr>
                  </p:pic>
                </p:oleObj>
              </mc:Fallback>
            </mc:AlternateContent>
          </a:graphicData>
        </a:graphic>
      </p:graphicFrame>
      <p:graphicFrame>
        <p:nvGraphicFramePr>
          <p:cNvPr id="5" name="对象 4"/>
          <p:cNvGraphicFramePr>
            <a:graphicFrameLocks noChangeAspect="1"/>
          </p:cNvGraphicFramePr>
          <p:nvPr>
            <p:extLst/>
          </p:nvPr>
        </p:nvGraphicFramePr>
        <p:xfrm>
          <a:off x="5029619" y="1947860"/>
          <a:ext cx="1184275" cy="411163"/>
        </p:xfrm>
        <a:graphic>
          <a:graphicData uri="http://schemas.openxmlformats.org/presentationml/2006/ole">
            <mc:AlternateContent xmlns:mc="http://schemas.openxmlformats.org/markup-compatibility/2006">
              <mc:Choice xmlns:v="urn:schemas-microsoft-com:vml" Requires="v">
                <p:oleObj spid="_x0000_s38507" name="Equation" r:id="rId5" imgW="583920" imgH="203040" progId="Equation.DSMT4">
                  <p:embed/>
                </p:oleObj>
              </mc:Choice>
              <mc:Fallback>
                <p:oleObj name="Equation" r:id="rId5" imgW="583920" imgH="203040" progId="Equation.DSMT4">
                  <p:embed/>
                  <p:pic>
                    <p:nvPicPr>
                      <p:cNvPr id="5" name="对象 4"/>
                      <p:cNvPicPr/>
                      <p:nvPr/>
                    </p:nvPicPr>
                    <p:blipFill>
                      <a:blip r:embed="rId6"/>
                      <a:stretch>
                        <a:fillRect/>
                      </a:stretch>
                    </p:blipFill>
                    <p:spPr>
                      <a:xfrm>
                        <a:off x="5029619" y="1947860"/>
                        <a:ext cx="1184275" cy="411163"/>
                      </a:xfrm>
                      <a:prstGeom prst="rect">
                        <a:avLst/>
                      </a:prstGeom>
                    </p:spPr>
                  </p:pic>
                </p:oleObj>
              </mc:Fallback>
            </mc:AlternateContent>
          </a:graphicData>
        </a:graphic>
      </p:graphicFrame>
      <p:graphicFrame>
        <p:nvGraphicFramePr>
          <p:cNvPr id="8" name="对象 7"/>
          <p:cNvGraphicFramePr>
            <a:graphicFrameLocks noChangeAspect="1"/>
          </p:cNvGraphicFramePr>
          <p:nvPr>
            <p:extLst/>
          </p:nvPr>
        </p:nvGraphicFramePr>
        <p:xfrm>
          <a:off x="5029619" y="3226355"/>
          <a:ext cx="1066381" cy="403495"/>
        </p:xfrm>
        <a:graphic>
          <a:graphicData uri="http://schemas.openxmlformats.org/presentationml/2006/ole">
            <mc:AlternateContent xmlns:mc="http://schemas.openxmlformats.org/markup-compatibility/2006">
              <mc:Choice xmlns:v="urn:schemas-microsoft-com:vml" Requires="v">
                <p:oleObj spid="_x0000_s38508" name="Equation" r:id="rId7" imgW="469800" imgH="177480" progId="Equation.DSMT4">
                  <p:embed/>
                </p:oleObj>
              </mc:Choice>
              <mc:Fallback>
                <p:oleObj name="Equation" r:id="rId7" imgW="469800" imgH="177480" progId="Equation.DSMT4">
                  <p:embed/>
                  <p:pic>
                    <p:nvPicPr>
                      <p:cNvPr id="8" name="对象 7"/>
                      <p:cNvPicPr/>
                      <p:nvPr/>
                    </p:nvPicPr>
                    <p:blipFill>
                      <a:blip r:embed="rId8"/>
                      <a:stretch>
                        <a:fillRect/>
                      </a:stretch>
                    </p:blipFill>
                    <p:spPr>
                      <a:xfrm>
                        <a:off x="5029619" y="3226355"/>
                        <a:ext cx="1066381" cy="403495"/>
                      </a:xfrm>
                      <a:prstGeom prst="rect">
                        <a:avLst/>
                      </a:prstGeom>
                    </p:spPr>
                  </p:pic>
                </p:oleObj>
              </mc:Fallback>
            </mc:AlternateContent>
          </a:graphicData>
        </a:graphic>
      </p:graphicFrame>
      <p:graphicFrame>
        <p:nvGraphicFramePr>
          <p:cNvPr id="9" name="对象 8"/>
          <p:cNvGraphicFramePr>
            <a:graphicFrameLocks noChangeAspect="1"/>
          </p:cNvGraphicFramePr>
          <p:nvPr>
            <p:extLst/>
          </p:nvPr>
        </p:nvGraphicFramePr>
        <p:xfrm>
          <a:off x="3901771" y="4130691"/>
          <a:ext cx="3322076" cy="1476478"/>
        </p:xfrm>
        <a:graphic>
          <a:graphicData uri="http://schemas.openxmlformats.org/presentationml/2006/ole">
            <mc:AlternateContent xmlns:mc="http://schemas.openxmlformats.org/markup-compatibility/2006">
              <mc:Choice xmlns:v="urn:schemas-microsoft-com:vml" Requires="v">
                <p:oleObj spid="_x0000_s38509" name="Equation" r:id="rId9" imgW="1600200" imgH="711000" progId="Equation.DSMT4">
                  <p:embed/>
                </p:oleObj>
              </mc:Choice>
              <mc:Fallback>
                <p:oleObj name="Equation" r:id="rId9" imgW="1600200" imgH="711000" progId="Equation.DSMT4">
                  <p:embed/>
                  <p:pic>
                    <p:nvPicPr>
                      <p:cNvPr id="9" name="对象 8"/>
                      <p:cNvPicPr/>
                      <p:nvPr/>
                    </p:nvPicPr>
                    <p:blipFill>
                      <a:blip r:embed="rId10"/>
                      <a:stretch>
                        <a:fillRect/>
                      </a:stretch>
                    </p:blipFill>
                    <p:spPr>
                      <a:xfrm>
                        <a:off x="3901771" y="4130691"/>
                        <a:ext cx="3322076" cy="1476478"/>
                      </a:xfrm>
                      <a:prstGeom prst="rect">
                        <a:avLst/>
                      </a:prstGeom>
                    </p:spPr>
                  </p:pic>
                </p:oleObj>
              </mc:Fallback>
            </mc:AlternateContent>
          </a:graphicData>
        </a:graphic>
      </p:graphicFrame>
    </p:spTree>
    <p:extLst>
      <p:ext uri="{BB962C8B-B14F-4D97-AF65-F5344CB8AC3E}">
        <p14:creationId xmlns:p14="http://schemas.microsoft.com/office/powerpoint/2010/main" val="28476168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Introduction to CAPP</a:t>
            </a:r>
            <a:endParaRPr lang="en-SG" dirty="0"/>
          </a:p>
        </p:txBody>
      </p:sp>
      <p:sp>
        <p:nvSpPr>
          <p:cNvPr id="3" name="内容占位符 2"/>
          <p:cNvSpPr>
            <a:spLocks noGrp="1"/>
          </p:cNvSpPr>
          <p:nvPr>
            <p:ph idx="1"/>
          </p:nvPr>
        </p:nvSpPr>
        <p:spPr>
          <a:xfrm>
            <a:off x="838200" y="1825625"/>
            <a:ext cx="10337800" cy="4351338"/>
          </a:xfrm>
        </p:spPr>
        <p:txBody>
          <a:bodyPr>
            <a:noAutofit/>
          </a:bodyPr>
          <a:lstStyle/>
          <a:p>
            <a:r>
              <a:rPr lang="en-SG" dirty="0" smtClean="0"/>
              <a:t>Principles for process design</a:t>
            </a:r>
          </a:p>
          <a:p>
            <a:pPr lvl="1">
              <a:buFont typeface="Wingdings" panose="05000000000000000000" pitchFamily="2" charset="2"/>
              <a:buChar char="§"/>
            </a:pPr>
            <a:r>
              <a:rPr lang="en-SG" dirty="0" smtClean="0"/>
              <a:t>The </a:t>
            </a:r>
            <a:r>
              <a:rPr lang="en-SG" dirty="0"/>
              <a:t>above-mentioned </a:t>
            </a:r>
            <a:r>
              <a:rPr lang="en-SG" dirty="0" smtClean="0"/>
              <a:t>steps </a:t>
            </a:r>
            <a:r>
              <a:rPr lang="en-SG" dirty="0"/>
              <a:t>are not always performed </a:t>
            </a:r>
            <a:r>
              <a:rPr lang="en-SG" dirty="0" smtClean="0"/>
              <a:t>sequentially, they </a:t>
            </a:r>
            <a:r>
              <a:rPr lang="en-SG" dirty="0"/>
              <a:t>are inter-connected. </a:t>
            </a:r>
            <a:endParaRPr lang="en-US" dirty="0" smtClean="0"/>
          </a:p>
          <a:p>
            <a:pPr lvl="1">
              <a:buFont typeface="Wingdings" panose="05000000000000000000" pitchFamily="2" charset="2"/>
              <a:buChar char="§"/>
            </a:pPr>
            <a:r>
              <a:rPr lang="en-US" dirty="0" smtClean="0"/>
              <a:t>Even </a:t>
            </a:r>
            <a:r>
              <a:rPr lang="en-US" dirty="0"/>
              <a:t>for the same model, there could be several methods to produce it. Each of which </a:t>
            </a:r>
            <a:r>
              <a:rPr lang="en-US" dirty="0" smtClean="0"/>
              <a:t>spends </a:t>
            </a:r>
            <a:r>
              <a:rPr lang="en-US" dirty="0"/>
              <a:t>different time and </a:t>
            </a:r>
            <a:r>
              <a:rPr lang="en-US" dirty="0" smtClean="0"/>
              <a:t>cost. And </a:t>
            </a:r>
            <a:r>
              <a:rPr lang="en-US" dirty="0"/>
              <a:t>t</a:t>
            </a:r>
            <a:r>
              <a:rPr lang="en-US" dirty="0" smtClean="0"/>
              <a:t>he </a:t>
            </a:r>
            <a:r>
              <a:rPr lang="en-US" dirty="0"/>
              <a:t>quality, accuracy, and productivity </a:t>
            </a:r>
            <a:r>
              <a:rPr lang="en-US" dirty="0" smtClean="0"/>
              <a:t>heavily depend </a:t>
            </a:r>
            <a:r>
              <a:rPr lang="en-US" dirty="0"/>
              <a:t>on </a:t>
            </a:r>
            <a:r>
              <a:rPr lang="en-US" dirty="0" smtClean="0"/>
              <a:t>the </a:t>
            </a:r>
            <a:r>
              <a:rPr lang="en-US" dirty="0"/>
              <a:t>process </a:t>
            </a:r>
            <a:r>
              <a:rPr lang="en-US" dirty="0" smtClean="0"/>
              <a:t>performed. </a:t>
            </a:r>
          </a:p>
          <a:p>
            <a:pPr lvl="1">
              <a:buFont typeface="Wingdings" panose="05000000000000000000" pitchFamily="2" charset="2"/>
              <a:buChar char="§"/>
            </a:pPr>
            <a:r>
              <a:rPr lang="en-SG" dirty="0" smtClean="0"/>
              <a:t>Usually, a well designed process refers to </a:t>
            </a:r>
            <a:r>
              <a:rPr lang="en-SG" dirty="0"/>
              <a:t>a set of instructions that </a:t>
            </a:r>
            <a:r>
              <a:rPr lang="en-SG" dirty="0" smtClean="0"/>
              <a:t>translate </a:t>
            </a:r>
            <a:r>
              <a:rPr lang="en-SG" dirty="0"/>
              <a:t>design specifications into manufacturing process </a:t>
            </a:r>
            <a:r>
              <a:rPr lang="en-SG" dirty="0" smtClean="0"/>
              <a:t>details. If all the process was followed, a design specifications will be met.</a:t>
            </a:r>
            <a:endParaRPr lang="en-US" dirty="0"/>
          </a:p>
        </p:txBody>
      </p:sp>
    </p:spTree>
    <p:extLst>
      <p:ext uri="{BB962C8B-B14F-4D97-AF65-F5344CB8AC3E}">
        <p14:creationId xmlns:p14="http://schemas.microsoft.com/office/powerpoint/2010/main" val="20868725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Introduction to CAPP</a:t>
            </a:r>
            <a:endParaRPr lang="en-SG" dirty="0"/>
          </a:p>
        </p:txBody>
      </p:sp>
      <p:sp>
        <p:nvSpPr>
          <p:cNvPr id="3" name="内容占位符 2"/>
          <p:cNvSpPr>
            <a:spLocks noGrp="1"/>
          </p:cNvSpPr>
          <p:nvPr>
            <p:ph idx="1"/>
          </p:nvPr>
        </p:nvSpPr>
        <p:spPr>
          <a:xfrm>
            <a:off x="838200" y="1825625"/>
            <a:ext cx="10515600" cy="4351338"/>
          </a:xfrm>
        </p:spPr>
        <p:txBody>
          <a:bodyPr/>
          <a:lstStyle/>
          <a:p>
            <a:r>
              <a:rPr lang="en-SG" dirty="0" smtClean="0"/>
              <a:t>Computer-Aided Process Planning</a:t>
            </a:r>
          </a:p>
          <a:p>
            <a:pPr lvl="1">
              <a:buFont typeface="Wingdings" panose="05000000000000000000" pitchFamily="2" charset="2"/>
              <a:buChar char="§"/>
            </a:pPr>
            <a:r>
              <a:rPr lang="en-SG" dirty="0" smtClean="0"/>
              <a:t>Definition</a:t>
            </a:r>
          </a:p>
          <a:p>
            <a:pPr lvl="2">
              <a:buFont typeface="Wingdings" panose="05000000000000000000" pitchFamily="2" charset="2"/>
              <a:buChar char="ü"/>
            </a:pPr>
            <a:r>
              <a:rPr lang="en-SG" dirty="0" smtClean="0"/>
              <a:t>Traditionally</a:t>
            </a:r>
            <a:r>
              <a:rPr lang="en-SG" dirty="0"/>
              <a:t>, process planning is performed manually by highly experienced planners who possess in-depth </a:t>
            </a:r>
            <a:r>
              <a:rPr lang="en-SG" dirty="0" smtClean="0"/>
              <a:t>knowledge </a:t>
            </a:r>
            <a:r>
              <a:rPr lang="en-SG" dirty="0"/>
              <a:t>of </a:t>
            </a:r>
            <a:r>
              <a:rPr lang="en-SG" dirty="0" smtClean="0"/>
              <a:t>the manufacturing </a:t>
            </a:r>
            <a:r>
              <a:rPr lang="en-SG" dirty="0"/>
              <a:t>processes involved and the capabilities of the shop-floor facilities. </a:t>
            </a:r>
            <a:endParaRPr lang="en-SG" dirty="0" smtClean="0"/>
          </a:p>
          <a:p>
            <a:pPr lvl="2">
              <a:buFont typeface="Wingdings" panose="05000000000000000000" pitchFamily="2" charset="2"/>
              <a:buChar char="ü"/>
            </a:pPr>
            <a:endParaRPr lang="en-SG" dirty="0" smtClean="0"/>
          </a:p>
          <a:p>
            <a:pPr lvl="2">
              <a:buFont typeface="Wingdings" panose="05000000000000000000" pitchFamily="2" charset="2"/>
              <a:buChar char="ü"/>
            </a:pPr>
            <a:r>
              <a:rPr lang="en-SG" dirty="0"/>
              <a:t>Computer Aided Process Planning ( CAPP) is a means to automatically develop the process plan from the </a:t>
            </a:r>
            <a:r>
              <a:rPr lang="en-SG" dirty="0" smtClean="0"/>
              <a:t>geometric </a:t>
            </a:r>
            <a:r>
              <a:rPr lang="en-SG" dirty="0"/>
              <a:t>image of the component. The key to </a:t>
            </a:r>
            <a:r>
              <a:rPr lang="en-SG" dirty="0" smtClean="0"/>
              <a:t>development </a:t>
            </a:r>
            <a:r>
              <a:rPr lang="en-SG" dirty="0"/>
              <a:t>of such CAPP Systems is to structure the data </a:t>
            </a:r>
            <a:r>
              <a:rPr lang="en-SG" dirty="0" smtClean="0"/>
              <a:t>concerning </a:t>
            </a:r>
            <a:r>
              <a:rPr lang="en-SG" dirty="0"/>
              <a:t>part design, manufacturing facilities and capabilities into categories and logical relationships. </a:t>
            </a:r>
            <a:endParaRPr lang="en-SG" dirty="0" smtClean="0"/>
          </a:p>
          <a:p>
            <a:pPr lvl="2">
              <a:buFont typeface="Wingdings" panose="05000000000000000000" pitchFamily="2" charset="2"/>
              <a:buChar char="ü"/>
            </a:pPr>
            <a:endParaRPr lang="en-SG" dirty="0"/>
          </a:p>
          <a:p>
            <a:pPr lvl="2">
              <a:buFont typeface="Wingdings" panose="05000000000000000000" pitchFamily="2" charset="2"/>
              <a:buChar char="ü"/>
            </a:pPr>
            <a:r>
              <a:rPr lang="en-SG" dirty="0"/>
              <a:t>CAPP </a:t>
            </a:r>
            <a:r>
              <a:rPr lang="en-SG" dirty="0" smtClean="0"/>
              <a:t>appears </a:t>
            </a:r>
            <a:r>
              <a:rPr lang="en-SG" dirty="0"/>
              <a:t>to fully integrate CAD and CAM</a:t>
            </a:r>
          </a:p>
        </p:txBody>
      </p:sp>
    </p:spTree>
    <p:extLst>
      <p:ext uri="{BB962C8B-B14F-4D97-AF65-F5344CB8AC3E}">
        <p14:creationId xmlns:p14="http://schemas.microsoft.com/office/powerpoint/2010/main" val="36644836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766290" y="1690688"/>
            <a:ext cx="6659420" cy="4589958"/>
          </a:xfrm>
          <a:prstGeom prst="rect">
            <a:avLst/>
          </a:prstGeom>
        </p:spPr>
      </p:pic>
      <p:sp>
        <p:nvSpPr>
          <p:cNvPr id="7" name="标题 1"/>
          <p:cNvSpPr>
            <a:spLocks noGrp="1"/>
          </p:cNvSpPr>
          <p:nvPr>
            <p:ph type="title"/>
          </p:nvPr>
        </p:nvSpPr>
        <p:spPr>
          <a:xfrm>
            <a:off x="838200" y="365125"/>
            <a:ext cx="10515600" cy="1325563"/>
          </a:xfrm>
        </p:spPr>
        <p:txBody>
          <a:bodyPr/>
          <a:lstStyle/>
          <a:p>
            <a:r>
              <a:rPr lang="en-SG" dirty="0" smtClean="0"/>
              <a:t>Introduction to CAPP</a:t>
            </a:r>
            <a:endParaRPr lang="en-SG" dirty="0"/>
          </a:p>
        </p:txBody>
      </p:sp>
    </p:spTree>
    <p:extLst>
      <p:ext uri="{BB962C8B-B14F-4D97-AF65-F5344CB8AC3E}">
        <p14:creationId xmlns:p14="http://schemas.microsoft.com/office/powerpoint/2010/main" val="97859596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Introduction to CAPP</a:t>
            </a:r>
            <a:endParaRPr lang="en-SG" dirty="0"/>
          </a:p>
        </p:txBody>
      </p:sp>
      <p:sp>
        <p:nvSpPr>
          <p:cNvPr id="3" name="内容占位符 2"/>
          <p:cNvSpPr>
            <a:spLocks noGrp="1"/>
          </p:cNvSpPr>
          <p:nvPr>
            <p:ph idx="1"/>
          </p:nvPr>
        </p:nvSpPr>
        <p:spPr>
          <a:xfrm>
            <a:off x="838200" y="1825625"/>
            <a:ext cx="10273145" cy="4351338"/>
          </a:xfrm>
        </p:spPr>
        <p:txBody>
          <a:bodyPr>
            <a:normAutofit/>
          </a:bodyPr>
          <a:lstStyle/>
          <a:p>
            <a:r>
              <a:rPr lang="en-SG" dirty="0" smtClean="0"/>
              <a:t>Computer-Aided Process Planning</a:t>
            </a:r>
          </a:p>
          <a:p>
            <a:pPr lvl="1">
              <a:buFont typeface="Wingdings" panose="05000000000000000000" pitchFamily="2" charset="2"/>
              <a:buChar char="§"/>
            </a:pPr>
            <a:r>
              <a:rPr lang="en-SG" dirty="0" smtClean="0"/>
              <a:t>Variant Method</a:t>
            </a:r>
          </a:p>
          <a:p>
            <a:pPr lvl="2">
              <a:buFont typeface="Wingdings" panose="05000000000000000000" pitchFamily="2" charset="2"/>
              <a:buChar char="ü"/>
            </a:pPr>
            <a:r>
              <a:rPr lang="en-SG" dirty="0" smtClean="0"/>
              <a:t>Search for a </a:t>
            </a:r>
            <a:r>
              <a:rPr lang="en-SG" dirty="0"/>
              <a:t>generic process plan from the existing master process plans developed for each part family </a:t>
            </a:r>
            <a:r>
              <a:rPr lang="en-SG" dirty="0" smtClean="0"/>
              <a:t>and </a:t>
            </a:r>
            <a:r>
              <a:rPr lang="en-SG" dirty="0"/>
              <a:t>edits to suit the requirement of the </a:t>
            </a:r>
            <a:r>
              <a:rPr lang="en-SG" dirty="0" smtClean="0"/>
              <a:t>part. </a:t>
            </a:r>
            <a:r>
              <a:rPr lang="en-SG" dirty="0"/>
              <a:t>The variant Method</a:t>
            </a:r>
            <a:r>
              <a:rPr lang="en-SG" dirty="0" smtClean="0"/>
              <a:t> </a:t>
            </a:r>
            <a:r>
              <a:rPr lang="en-SG" dirty="0"/>
              <a:t>is </a:t>
            </a:r>
            <a:r>
              <a:rPr lang="en-SG" dirty="0" smtClean="0"/>
              <a:t>commonly implemented with Group Technology (GT) </a:t>
            </a:r>
            <a:r>
              <a:rPr lang="en-SG" dirty="0"/>
              <a:t>coding system. Here, the parts are segmented into groups based on similarity and each group has a </a:t>
            </a:r>
            <a:r>
              <a:rPr lang="en-SG" dirty="0" smtClean="0"/>
              <a:t>master </a:t>
            </a:r>
            <a:r>
              <a:rPr lang="en-SG" dirty="0"/>
              <a:t>plan</a:t>
            </a:r>
            <a:r>
              <a:rPr lang="en-SG" dirty="0" smtClean="0"/>
              <a:t>.</a:t>
            </a:r>
          </a:p>
          <a:p>
            <a:pPr lvl="2">
              <a:buFont typeface="Wingdings" panose="05000000000000000000" pitchFamily="2" charset="2"/>
              <a:buChar char="ü"/>
            </a:pPr>
            <a:r>
              <a:rPr lang="en-SG" dirty="0" smtClean="0"/>
              <a:t>Four-step process</a:t>
            </a:r>
          </a:p>
          <a:p>
            <a:pPr marL="1714500" lvl="3" indent="-342900">
              <a:buFont typeface="+mj-lt"/>
              <a:buAutoNum type="arabicPeriod"/>
            </a:pPr>
            <a:r>
              <a:rPr lang="en-SG" dirty="0"/>
              <a:t>define the coding scheme; </a:t>
            </a:r>
          </a:p>
          <a:p>
            <a:pPr marL="1714500" lvl="3" indent="-342900">
              <a:buFont typeface="+mj-lt"/>
              <a:buAutoNum type="arabicPeriod"/>
            </a:pPr>
            <a:r>
              <a:rPr lang="en-SG" dirty="0" smtClean="0"/>
              <a:t>group </a:t>
            </a:r>
            <a:r>
              <a:rPr lang="en-SG" dirty="0"/>
              <a:t>the parts into part families; </a:t>
            </a:r>
          </a:p>
          <a:p>
            <a:pPr marL="1714500" lvl="3" indent="-342900">
              <a:buFont typeface="+mj-lt"/>
              <a:buAutoNum type="arabicPeriod"/>
            </a:pPr>
            <a:r>
              <a:rPr lang="en-SG" dirty="0" smtClean="0"/>
              <a:t>develop </a:t>
            </a:r>
            <a:r>
              <a:rPr lang="en-SG" dirty="0"/>
              <a:t>a standard process plan; </a:t>
            </a:r>
          </a:p>
          <a:p>
            <a:pPr marL="1714500" lvl="3" indent="-342900">
              <a:buFont typeface="+mj-lt"/>
              <a:buAutoNum type="arabicPeriod"/>
            </a:pPr>
            <a:r>
              <a:rPr lang="en-SG" dirty="0" smtClean="0"/>
              <a:t>retrieve </a:t>
            </a:r>
            <a:r>
              <a:rPr lang="en-SG" dirty="0"/>
              <a:t>and modify the standard plan. </a:t>
            </a:r>
          </a:p>
          <a:p>
            <a:pPr lvl="1">
              <a:buFont typeface="Wingdings" panose="05000000000000000000" pitchFamily="2" charset="2"/>
              <a:buChar char="§"/>
            </a:pPr>
            <a:endParaRPr lang="en-SG" dirty="0" smtClean="0"/>
          </a:p>
        </p:txBody>
      </p:sp>
    </p:spTree>
    <p:extLst>
      <p:ext uri="{BB962C8B-B14F-4D97-AF65-F5344CB8AC3E}">
        <p14:creationId xmlns:p14="http://schemas.microsoft.com/office/powerpoint/2010/main" val="388210662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2774884" y="2009621"/>
            <a:ext cx="6642232" cy="2361913"/>
          </a:xfrm>
          <a:prstGeom prst="rect">
            <a:avLst/>
          </a:prstGeom>
        </p:spPr>
      </p:pic>
      <p:pic>
        <p:nvPicPr>
          <p:cNvPr id="6" name="图片 5"/>
          <p:cNvPicPr>
            <a:picLocks noChangeAspect="1"/>
          </p:cNvPicPr>
          <p:nvPr/>
        </p:nvPicPr>
        <p:blipFill>
          <a:blip r:embed="rId3"/>
          <a:stretch>
            <a:fillRect/>
          </a:stretch>
        </p:blipFill>
        <p:spPr>
          <a:xfrm>
            <a:off x="2493476" y="4690467"/>
            <a:ext cx="7205048" cy="1174623"/>
          </a:xfrm>
          <a:prstGeom prst="rect">
            <a:avLst/>
          </a:prstGeom>
        </p:spPr>
      </p:pic>
      <p:sp>
        <p:nvSpPr>
          <p:cNvPr id="8" name="标题 1"/>
          <p:cNvSpPr>
            <a:spLocks noGrp="1"/>
          </p:cNvSpPr>
          <p:nvPr>
            <p:ph type="title"/>
          </p:nvPr>
        </p:nvSpPr>
        <p:spPr>
          <a:xfrm>
            <a:off x="838200" y="365125"/>
            <a:ext cx="10515600" cy="1325563"/>
          </a:xfrm>
        </p:spPr>
        <p:txBody>
          <a:bodyPr/>
          <a:lstStyle/>
          <a:p>
            <a:r>
              <a:rPr lang="en-SG" dirty="0" smtClean="0"/>
              <a:t>Introduction to CAPP</a:t>
            </a:r>
            <a:endParaRPr lang="en-SG" dirty="0"/>
          </a:p>
        </p:txBody>
      </p:sp>
      <p:sp>
        <p:nvSpPr>
          <p:cNvPr id="2" name="文本框 1"/>
          <p:cNvSpPr txBox="1"/>
          <p:nvPr/>
        </p:nvSpPr>
        <p:spPr>
          <a:xfrm>
            <a:off x="4941454" y="6105236"/>
            <a:ext cx="2966325" cy="369332"/>
          </a:xfrm>
          <a:prstGeom prst="rect">
            <a:avLst/>
          </a:prstGeom>
          <a:noFill/>
        </p:spPr>
        <p:txBody>
          <a:bodyPr wrap="none" rtlCol="0">
            <a:spAutoFit/>
          </a:bodyPr>
          <a:lstStyle/>
          <a:p>
            <a:r>
              <a:rPr lang="en-SG" dirty="0" smtClean="0"/>
              <a:t>Example of Group Techniques</a:t>
            </a:r>
            <a:endParaRPr lang="en-SG" dirty="0"/>
          </a:p>
        </p:txBody>
      </p:sp>
    </p:spTree>
    <p:extLst>
      <p:ext uri="{BB962C8B-B14F-4D97-AF65-F5344CB8AC3E}">
        <p14:creationId xmlns:p14="http://schemas.microsoft.com/office/powerpoint/2010/main" val="38831760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Introduction to CAPP</a:t>
            </a:r>
            <a:endParaRPr lang="en-SG" dirty="0"/>
          </a:p>
        </p:txBody>
      </p:sp>
      <p:sp>
        <p:nvSpPr>
          <p:cNvPr id="3" name="内容占位符 2"/>
          <p:cNvSpPr>
            <a:spLocks noGrp="1"/>
          </p:cNvSpPr>
          <p:nvPr>
            <p:ph idx="1"/>
          </p:nvPr>
        </p:nvSpPr>
        <p:spPr>
          <a:xfrm>
            <a:off x="838201" y="1825624"/>
            <a:ext cx="6791036" cy="4270201"/>
          </a:xfrm>
        </p:spPr>
        <p:txBody>
          <a:bodyPr>
            <a:normAutofit fontScale="92500" lnSpcReduction="20000"/>
          </a:bodyPr>
          <a:lstStyle/>
          <a:p>
            <a:r>
              <a:rPr lang="en-SG" dirty="0" smtClean="0"/>
              <a:t>Computer-Aided Process Planning</a:t>
            </a:r>
          </a:p>
          <a:p>
            <a:pPr lvl="1">
              <a:buFont typeface="Wingdings" panose="05000000000000000000" pitchFamily="2" charset="2"/>
              <a:buChar char="§"/>
            </a:pPr>
            <a:r>
              <a:rPr lang="en-SG" dirty="0" smtClean="0"/>
              <a:t>Generative Method</a:t>
            </a:r>
          </a:p>
          <a:p>
            <a:pPr marL="457200" lvl="1" indent="0">
              <a:buNone/>
            </a:pPr>
            <a:r>
              <a:rPr lang="en-SG" dirty="0" smtClean="0"/>
              <a:t>Process </a:t>
            </a:r>
            <a:r>
              <a:rPr lang="en-SG" dirty="0"/>
              <a:t>plans are generated by means of decision logic, </a:t>
            </a:r>
            <a:r>
              <a:rPr lang="en-SG" dirty="0" smtClean="0"/>
              <a:t>formulas</a:t>
            </a:r>
            <a:r>
              <a:rPr lang="en-SG" dirty="0"/>
              <a:t>, technology algorithms and geometry-based data to uniquely perform processing </a:t>
            </a:r>
          </a:p>
          <a:p>
            <a:pPr marL="457200" lvl="1" indent="0">
              <a:buNone/>
            </a:pPr>
            <a:r>
              <a:rPr lang="en-SG" dirty="0"/>
              <a:t>decisions.  The knowledge-based CAPP system is most commonly used.  It refers to a </a:t>
            </a:r>
            <a:r>
              <a:rPr lang="en-SG" dirty="0" smtClean="0"/>
              <a:t>computer </a:t>
            </a:r>
            <a:r>
              <a:rPr lang="en-SG" dirty="0"/>
              <a:t>program that can store knowledge of a particular domain and use that knowledge </a:t>
            </a:r>
            <a:r>
              <a:rPr lang="en-SG" dirty="0" smtClean="0"/>
              <a:t>to </a:t>
            </a:r>
            <a:r>
              <a:rPr lang="en-SG" dirty="0"/>
              <a:t>solve problems from that domain in an intelligent way.  In such a system, computers are </a:t>
            </a:r>
            <a:r>
              <a:rPr lang="en-SG" dirty="0" smtClean="0"/>
              <a:t>used </a:t>
            </a:r>
            <a:r>
              <a:rPr lang="en-SG" dirty="0"/>
              <a:t>to simulate the decision process of a human expert</a:t>
            </a:r>
            <a:r>
              <a:rPr lang="en-SG" dirty="0" smtClean="0"/>
              <a:t>.</a:t>
            </a:r>
          </a:p>
          <a:p>
            <a:pPr marL="457200" lvl="1" indent="0">
              <a:buNone/>
            </a:pPr>
            <a:endParaRPr lang="en-SG" dirty="0"/>
          </a:p>
          <a:p>
            <a:pPr marL="457200" lvl="1" indent="0">
              <a:buNone/>
            </a:pPr>
            <a:r>
              <a:rPr lang="en-SG" dirty="0"/>
              <a:t>There are two major problems to be solved: knowledge representation and inference </a:t>
            </a:r>
            <a:r>
              <a:rPr lang="en-SG" dirty="0" smtClean="0"/>
              <a:t>mechanism</a:t>
            </a:r>
            <a:r>
              <a:rPr lang="en-SG" dirty="0"/>
              <a:t>.</a:t>
            </a:r>
          </a:p>
        </p:txBody>
      </p:sp>
      <p:pic>
        <p:nvPicPr>
          <p:cNvPr id="6" name="图片 5"/>
          <p:cNvPicPr>
            <a:picLocks noChangeAspect="1"/>
          </p:cNvPicPr>
          <p:nvPr/>
        </p:nvPicPr>
        <p:blipFill>
          <a:blip r:embed="rId2"/>
          <a:stretch>
            <a:fillRect/>
          </a:stretch>
        </p:blipFill>
        <p:spPr>
          <a:xfrm>
            <a:off x="7629237" y="2905125"/>
            <a:ext cx="4151736" cy="1835055"/>
          </a:xfrm>
          <a:prstGeom prst="rect">
            <a:avLst/>
          </a:prstGeom>
        </p:spPr>
      </p:pic>
    </p:spTree>
    <p:extLst>
      <p:ext uri="{BB962C8B-B14F-4D97-AF65-F5344CB8AC3E}">
        <p14:creationId xmlns:p14="http://schemas.microsoft.com/office/powerpoint/2010/main" val="253822017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p:txBody>
          <a:bodyPr>
            <a:normAutofit fontScale="92500" lnSpcReduction="10000"/>
          </a:bodyPr>
          <a:lstStyle/>
          <a:p>
            <a:r>
              <a:rPr lang="en-SG" dirty="0" smtClean="0"/>
              <a:t>Coordinate </a:t>
            </a:r>
            <a:r>
              <a:rPr lang="en-SG" dirty="0" smtClean="0"/>
              <a:t>systems </a:t>
            </a:r>
            <a:r>
              <a:rPr lang="en-SG" dirty="0" smtClean="0"/>
              <a:t>and Program Zero of CNC</a:t>
            </a:r>
            <a:endParaRPr lang="en-SG" dirty="0" smtClean="0"/>
          </a:p>
          <a:p>
            <a:pPr lvl="1">
              <a:buFont typeface="Wingdings" panose="05000000000000000000" pitchFamily="2" charset="2"/>
              <a:buChar char="§"/>
            </a:pPr>
            <a:r>
              <a:rPr lang="en-SG" dirty="0" smtClean="0"/>
              <a:t>The </a:t>
            </a:r>
            <a:r>
              <a:rPr lang="en-SG" dirty="0"/>
              <a:t>machine tools are programmed in a Cartesian coordinate system. </a:t>
            </a:r>
            <a:r>
              <a:rPr lang="en-SG" dirty="0" smtClean="0"/>
              <a:t>Usually, the </a:t>
            </a:r>
            <a:r>
              <a:rPr lang="en-SG" dirty="0"/>
              <a:t>Z axis is </a:t>
            </a:r>
            <a:r>
              <a:rPr lang="en-SG" dirty="0" smtClean="0"/>
              <a:t>aligned </a:t>
            </a:r>
            <a:r>
              <a:rPr lang="en-SG" dirty="0"/>
              <a:t>with the direction of spindle. The primary X motion is normally parallel to the longest dimension of the primary machine tool table. The Y axis is normally parallel to the shortest dimension of the primary machine tool table. Characters A, B, and C designate angular motions around the X, Y, and Z axes, </a:t>
            </a:r>
            <a:r>
              <a:rPr lang="en-SG" dirty="0" err="1" smtClean="0"/>
              <a:t>respectively.A</a:t>
            </a:r>
            <a:r>
              <a:rPr lang="en-SG" dirty="0" smtClean="0"/>
              <a:t> </a:t>
            </a:r>
            <a:r>
              <a:rPr lang="en-SG" dirty="0"/>
              <a:t>programmer can always assume that the tool moves relative to the coordinate system of the stationary </a:t>
            </a:r>
            <a:r>
              <a:rPr lang="en-SG" dirty="0" err="1"/>
              <a:t>workpiece</a:t>
            </a:r>
            <a:r>
              <a:rPr lang="en-SG" dirty="0"/>
              <a:t>. </a:t>
            </a:r>
            <a:endParaRPr lang="en-SG" dirty="0" smtClean="0"/>
          </a:p>
          <a:p>
            <a:pPr lvl="1">
              <a:buFont typeface="Wingdings" panose="05000000000000000000" pitchFamily="2" charset="2"/>
              <a:buChar char="§"/>
            </a:pPr>
            <a:r>
              <a:rPr lang="en-SG" dirty="0" smtClean="0"/>
              <a:t>The origin point for each axis is commonly called the program zero point, which allows the programmer to input all coordinates within a program from a common and logical point. Under </a:t>
            </a:r>
            <a:r>
              <a:rPr lang="en-SG" dirty="0"/>
              <a:t>the limitation of a CNC </a:t>
            </a:r>
            <a:r>
              <a:rPr lang="en-SG" dirty="0" smtClean="0"/>
              <a:t>, a program </a:t>
            </a:r>
            <a:r>
              <a:rPr lang="en-SG" dirty="0" smtClean="0"/>
              <a:t>zero can be set at any point for convenience where in order to make the program code much easier. </a:t>
            </a:r>
            <a:r>
              <a:rPr lang="en-SG" dirty="0" smtClean="0"/>
              <a:t>In most of situations, locating the program zero point on the </a:t>
            </a:r>
            <a:r>
              <a:rPr lang="en-SG" dirty="0" err="1" smtClean="0"/>
              <a:t>workpiece</a:t>
            </a:r>
            <a:r>
              <a:rPr lang="en-SG" dirty="0" smtClean="0"/>
              <a:t> from which the most dimensions are taken.</a:t>
            </a:r>
            <a:endParaRPr lang="en-SG" dirty="0" smtClean="0"/>
          </a:p>
          <a:p>
            <a:pPr lvl="1">
              <a:buFont typeface="Wingdings" panose="05000000000000000000" pitchFamily="2" charset="2"/>
              <a:buChar char="§"/>
            </a:pPr>
            <a:endParaRPr lang="en-SG" dirty="0" smtClean="0"/>
          </a:p>
        </p:txBody>
      </p:sp>
    </p:spTree>
    <p:extLst>
      <p:ext uri="{BB962C8B-B14F-4D97-AF65-F5344CB8AC3E}">
        <p14:creationId xmlns:p14="http://schemas.microsoft.com/office/powerpoint/2010/main" val="291424920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a:xfrm>
            <a:off x="838200" y="1825625"/>
            <a:ext cx="7714673" cy="4351338"/>
          </a:xfrm>
        </p:spPr>
        <p:txBody>
          <a:bodyPr>
            <a:normAutofit fontScale="70000" lnSpcReduction="20000"/>
          </a:bodyPr>
          <a:lstStyle/>
          <a:p>
            <a:r>
              <a:rPr lang="en-SG" dirty="0" smtClean="0"/>
              <a:t>Main steps doing CNC programming</a:t>
            </a:r>
          </a:p>
          <a:p>
            <a:pPr lvl="1">
              <a:buFont typeface="Wingdings" panose="05000000000000000000" pitchFamily="2" charset="2"/>
              <a:buChar char="ü"/>
            </a:pPr>
            <a:r>
              <a:rPr lang="en-SG" dirty="0"/>
              <a:t>Study of production drawing and other documents prepared by planning department</a:t>
            </a:r>
          </a:p>
          <a:p>
            <a:pPr lvl="1">
              <a:buFont typeface="Wingdings" panose="05000000000000000000" pitchFamily="2" charset="2"/>
              <a:buChar char="ü"/>
            </a:pPr>
            <a:r>
              <a:rPr lang="en-SG" dirty="0"/>
              <a:t> </a:t>
            </a:r>
            <a:r>
              <a:rPr lang="en-SG" dirty="0" smtClean="0"/>
              <a:t>Determination </a:t>
            </a:r>
            <a:r>
              <a:rPr lang="en-SG" dirty="0"/>
              <a:t>of stock size</a:t>
            </a:r>
          </a:p>
          <a:p>
            <a:pPr lvl="1">
              <a:buFont typeface="Wingdings" panose="05000000000000000000" pitchFamily="2" charset="2"/>
              <a:buChar char="ü"/>
            </a:pPr>
            <a:r>
              <a:rPr lang="en-SG" dirty="0"/>
              <a:t> </a:t>
            </a:r>
            <a:r>
              <a:rPr lang="en-SG" dirty="0" smtClean="0"/>
              <a:t>Study </a:t>
            </a:r>
            <a:r>
              <a:rPr lang="en-SG" dirty="0"/>
              <a:t>of machine tool specifications and features of control system</a:t>
            </a:r>
          </a:p>
          <a:p>
            <a:pPr lvl="1">
              <a:buFont typeface="Wingdings" panose="05000000000000000000" pitchFamily="2" charset="2"/>
              <a:buChar char="ü"/>
            </a:pPr>
            <a:r>
              <a:rPr lang="en-SG" dirty="0"/>
              <a:t> </a:t>
            </a:r>
            <a:r>
              <a:rPr lang="en-SG" dirty="0" smtClean="0"/>
              <a:t>Sequencing </a:t>
            </a:r>
            <a:r>
              <a:rPr lang="en-SG" dirty="0"/>
              <a:t>machining processes in an optimum manner</a:t>
            </a:r>
          </a:p>
          <a:p>
            <a:pPr lvl="1">
              <a:buFont typeface="Wingdings" panose="05000000000000000000" pitchFamily="2" charset="2"/>
              <a:buChar char="ü"/>
            </a:pPr>
            <a:r>
              <a:rPr lang="en-SG" dirty="0"/>
              <a:t> </a:t>
            </a:r>
            <a:r>
              <a:rPr lang="en-SG" dirty="0" smtClean="0"/>
              <a:t>Deciding </a:t>
            </a:r>
            <a:r>
              <a:rPr lang="en-SG" dirty="0"/>
              <a:t>the setups</a:t>
            </a:r>
          </a:p>
          <a:p>
            <a:pPr lvl="1">
              <a:buFont typeface="Wingdings" panose="05000000000000000000" pitchFamily="2" charset="2"/>
              <a:buChar char="ü"/>
            </a:pPr>
            <a:r>
              <a:rPr lang="en-SG" dirty="0"/>
              <a:t> </a:t>
            </a:r>
            <a:r>
              <a:rPr lang="en-SG" dirty="0" smtClean="0"/>
              <a:t>Tool </a:t>
            </a:r>
            <a:r>
              <a:rPr lang="en-SG" dirty="0"/>
              <a:t>selection</a:t>
            </a:r>
          </a:p>
          <a:p>
            <a:pPr lvl="1">
              <a:buFont typeface="Wingdings" panose="05000000000000000000" pitchFamily="2" charset="2"/>
              <a:buChar char="ü"/>
            </a:pPr>
            <a:r>
              <a:rPr lang="en-SG" dirty="0"/>
              <a:t> </a:t>
            </a:r>
            <a:r>
              <a:rPr lang="en-SG" dirty="0" smtClean="0"/>
              <a:t>Selection </a:t>
            </a:r>
            <a:r>
              <a:rPr lang="en-SG" dirty="0"/>
              <a:t>of technological parameters like speed, feed, etc.</a:t>
            </a:r>
          </a:p>
          <a:p>
            <a:pPr lvl="1">
              <a:buFont typeface="Wingdings" panose="05000000000000000000" pitchFamily="2" charset="2"/>
              <a:buChar char="ü"/>
            </a:pPr>
            <a:r>
              <a:rPr lang="en-SG" dirty="0"/>
              <a:t> </a:t>
            </a:r>
            <a:r>
              <a:rPr lang="en-SG" dirty="0" smtClean="0"/>
              <a:t>Tool </a:t>
            </a:r>
            <a:r>
              <a:rPr lang="en-SG" dirty="0"/>
              <a:t>path determination</a:t>
            </a:r>
          </a:p>
          <a:p>
            <a:pPr lvl="1">
              <a:buFont typeface="Wingdings" panose="05000000000000000000" pitchFamily="2" charset="2"/>
              <a:buChar char="ü"/>
            </a:pPr>
            <a:r>
              <a:rPr lang="en-SG" dirty="0"/>
              <a:t> </a:t>
            </a:r>
            <a:r>
              <a:rPr lang="en-SG" dirty="0" smtClean="0"/>
              <a:t>Preparation </a:t>
            </a:r>
            <a:r>
              <a:rPr lang="en-SG" dirty="0"/>
              <a:t>of working sketches and calculations, if needed</a:t>
            </a:r>
          </a:p>
          <a:p>
            <a:pPr lvl="1">
              <a:buFont typeface="Wingdings" panose="05000000000000000000" pitchFamily="2" charset="2"/>
              <a:buChar char="ü"/>
            </a:pPr>
            <a:r>
              <a:rPr lang="en-SG" dirty="0"/>
              <a:t> </a:t>
            </a:r>
            <a:r>
              <a:rPr lang="en-SG" dirty="0" smtClean="0"/>
              <a:t>Program </a:t>
            </a:r>
            <a:r>
              <a:rPr lang="en-SG" dirty="0"/>
              <a:t>preparation (manually or by computer)</a:t>
            </a:r>
          </a:p>
          <a:p>
            <a:pPr lvl="1">
              <a:buFont typeface="Wingdings" panose="05000000000000000000" pitchFamily="2" charset="2"/>
              <a:buChar char="ü"/>
            </a:pPr>
            <a:r>
              <a:rPr lang="en-SG" dirty="0"/>
              <a:t> </a:t>
            </a:r>
            <a:r>
              <a:rPr lang="en-SG" dirty="0" smtClean="0"/>
              <a:t>Program </a:t>
            </a:r>
            <a:r>
              <a:rPr lang="en-SG" dirty="0"/>
              <a:t>transfer to the </a:t>
            </a:r>
            <a:r>
              <a:rPr lang="en-SG" dirty="0" smtClean="0"/>
              <a:t>CNC</a:t>
            </a:r>
            <a:endParaRPr lang="en-SG" dirty="0"/>
          </a:p>
          <a:p>
            <a:pPr lvl="1">
              <a:buFont typeface="Wingdings" panose="05000000000000000000" pitchFamily="2" charset="2"/>
              <a:buChar char="ü"/>
            </a:pPr>
            <a:r>
              <a:rPr lang="en-SG" dirty="0"/>
              <a:t> </a:t>
            </a:r>
            <a:r>
              <a:rPr lang="en-SG" dirty="0" smtClean="0"/>
              <a:t>Tool </a:t>
            </a:r>
            <a:r>
              <a:rPr lang="en-SG" dirty="0"/>
              <a:t>path simulation/program simulation</a:t>
            </a:r>
          </a:p>
          <a:p>
            <a:pPr lvl="1">
              <a:buFont typeface="Wingdings" panose="05000000000000000000" pitchFamily="2" charset="2"/>
              <a:buChar char="ü"/>
            </a:pPr>
            <a:r>
              <a:rPr lang="en-SG" dirty="0"/>
              <a:t> </a:t>
            </a:r>
            <a:r>
              <a:rPr lang="en-SG" dirty="0" smtClean="0"/>
              <a:t>Program </a:t>
            </a:r>
            <a:r>
              <a:rPr lang="en-SG" dirty="0"/>
              <a:t>testing—dry run, and debugging </a:t>
            </a:r>
          </a:p>
          <a:p>
            <a:pPr lvl="1">
              <a:buFont typeface="Wingdings" panose="05000000000000000000" pitchFamily="2" charset="2"/>
              <a:buChar char="ü"/>
            </a:pPr>
            <a:r>
              <a:rPr lang="en-SG" dirty="0"/>
              <a:t> </a:t>
            </a:r>
            <a:r>
              <a:rPr lang="en-SG" dirty="0" smtClean="0"/>
              <a:t>Manufacture </a:t>
            </a:r>
            <a:r>
              <a:rPr lang="en-SG" dirty="0"/>
              <a:t>of components</a:t>
            </a:r>
          </a:p>
          <a:p>
            <a:pPr lvl="1">
              <a:buFont typeface="Wingdings" panose="05000000000000000000" pitchFamily="2" charset="2"/>
              <a:buChar char="ü"/>
            </a:pPr>
            <a:r>
              <a:rPr lang="en-SG" dirty="0"/>
              <a:t> </a:t>
            </a:r>
            <a:r>
              <a:rPr lang="en-SG" dirty="0" smtClean="0"/>
              <a:t>Documentation </a:t>
            </a:r>
            <a:r>
              <a:rPr lang="en-SG" dirty="0"/>
              <a:t>for future reference</a:t>
            </a:r>
            <a:endParaRPr lang="en-SG" dirty="0" smtClean="0"/>
          </a:p>
        </p:txBody>
      </p:sp>
      <p:pic>
        <p:nvPicPr>
          <p:cNvPr id="4" name="图片 3"/>
          <p:cNvPicPr>
            <a:picLocks noChangeAspect="1"/>
          </p:cNvPicPr>
          <p:nvPr/>
        </p:nvPicPr>
        <p:blipFill>
          <a:blip r:embed="rId2"/>
          <a:stretch>
            <a:fillRect/>
          </a:stretch>
        </p:blipFill>
        <p:spPr>
          <a:xfrm>
            <a:off x="8256383" y="1825625"/>
            <a:ext cx="3009259" cy="4351338"/>
          </a:xfrm>
          <a:prstGeom prst="rect">
            <a:avLst/>
          </a:prstGeom>
        </p:spPr>
      </p:pic>
    </p:spTree>
    <p:extLst>
      <p:ext uri="{BB962C8B-B14F-4D97-AF65-F5344CB8AC3E}">
        <p14:creationId xmlns:p14="http://schemas.microsoft.com/office/powerpoint/2010/main" val="204206544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p:txBody>
          <a:bodyPr>
            <a:normAutofit/>
          </a:bodyPr>
          <a:lstStyle/>
          <a:p>
            <a:r>
              <a:rPr lang="en-SG" dirty="0" smtClean="0"/>
              <a:t>Manual part programming</a:t>
            </a:r>
          </a:p>
          <a:p>
            <a:pPr lvl="1">
              <a:buFont typeface="Wingdings" panose="05000000000000000000" pitchFamily="2" charset="2"/>
              <a:buChar char="§"/>
            </a:pPr>
            <a:r>
              <a:rPr lang="en-SG" dirty="0" smtClean="0"/>
              <a:t>ISO Standards for Coding</a:t>
            </a:r>
          </a:p>
          <a:p>
            <a:pPr lvl="1">
              <a:buFont typeface="Wingdings" panose="05000000000000000000" pitchFamily="2" charset="2"/>
              <a:buChar char="§"/>
            </a:pPr>
            <a:r>
              <a:rPr lang="en-SG" dirty="0" smtClean="0"/>
              <a:t>Coordinate function</a:t>
            </a:r>
          </a:p>
          <a:p>
            <a:pPr lvl="1">
              <a:buFont typeface="Wingdings" panose="05000000000000000000" pitchFamily="2" charset="2"/>
              <a:buChar char="§"/>
            </a:pPr>
            <a:r>
              <a:rPr lang="en-SG" dirty="0" smtClean="0"/>
              <a:t>Feed Function</a:t>
            </a:r>
          </a:p>
          <a:p>
            <a:pPr lvl="1">
              <a:buFont typeface="Wingdings" panose="05000000000000000000" pitchFamily="2" charset="2"/>
              <a:buChar char="§"/>
            </a:pPr>
            <a:r>
              <a:rPr lang="en-SG" dirty="0" smtClean="0"/>
              <a:t>Speed Function</a:t>
            </a:r>
          </a:p>
          <a:p>
            <a:pPr lvl="1">
              <a:buFont typeface="Wingdings" panose="05000000000000000000" pitchFamily="2" charset="2"/>
              <a:buChar char="§"/>
            </a:pPr>
            <a:r>
              <a:rPr lang="en-SG" dirty="0" smtClean="0"/>
              <a:t>Tool Function</a:t>
            </a:r>
          </a:p>
          <a:p>
            <a:pPr lvl="1">
              <a:buFont typeface="Wingdings" panose="05000000000000000000" pitchFamily="2" charset="2"/>
              <a:buChar char="§"/>
            </a:pPr>
            <a:r>
              <a:rPr lang="en-SG" dirty="0" smtClean="0"/>
              <a:t>Coordinate system</a:t>
            </a:r>
          </a:p>
          <a:p>
            <a:pPr lvl="2">
              <a:buFont typeface="Wingdings" panose="05000000000000000000" pitchFamily="2" charset="2"/>
              <a:buChar char="§"/>
            </a:pPr>
            <a:r>
              <a:rPr lang="en-SG" dirty="0" smtClean="0"/>
              <a:t>Fixing of the coordinate system is the first requirement in part programming.</a:t>
            </a:r>
            <a:endParaRPr lang="en-SG" dirty="0" smtClean="0"/>
          </a:p>
          <a:p>
            <a:pPr lvl="1">
              <a:buFont typeface="Wingdings" panose="05000000000000000000" pitchFamily="2" charset="2"/>
              <a:buChar char="§"/>
            </a:pPr>
            <a:endParaRPr lang="en-SG" dirty="0" smtClean="0"/>
          </a:p>
        </p:txBody>
      </p:sp>
    </p:spTree>
    <p:extLst>
      <p:ext uri="{BB962C8B-B14F-4D97-AF65-F5344CB8AC3E}">
        <p14:creationId xmlns:p14="http://schemas.microsoft.com/office/powerpoint/2010/main" val="111422601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p:txBody>
          <a:bodyPr>
            <a:normAutofit/>
          </a:bodyPr>
          <a:lstStyle/>
          <a:p>
            <a:r>
              <a:rPr lang="en-SG" dirty="0"/>
              <a:t>CAD/CAM based CNC part programming</a:t>
            </a:r>
          </a:p>
          <a:p>
            <a:pPr lvl="1">
              <a:buFont typeface="Wingdings" panose="05000000000000000000" pitchFamily="2" charset="2"/>
              <a:buChar char="§"/>
            </a:pPr>
            <a:r>
              <a:rPr lang="en-SG" dirty="0" smtClean="0"/>
              <a:t>Basics </a:t>
            </a:r>
            <a:r>
              <a:rPr lang="en-SG" dirty="0"/>
              <a:t>of Analytical </a:t>
            </a:r>
            <a:r>
              <a:rPr lang="en-SG" dirty="0" smtClean="0"/>
              <a:t>Geometry</a:t>
            </a:r>
          </a:p>
          <a:p>
            <a:pPr lvl="1">
              <a:buFont typeface="Wingdings" panose="05000000000000000000" pitchFamily="2" charset="2"/>
              <a:buChar char="§"/>
            </a:pPr>
            <a:r>
              <a:rPr lang="en-SG" dirty="0"/>
              <a:t>APT Part Programming Language </a:t>
            </a:r>
            <a:endParaRPr lang="en-SG" dirty="0" smtClean="0"/>
          </a:p>
          <a:p>
            <a:pPr lvl="1">
              <a:buFont typeface="Wingdings" panose="05000000000000000000" pitchFamily="2" charset="2"/>
              <a:buChar char="§"/>
            </a:pPr>
            <a:r>
              <a:rPr lang="en-SG" dirty="0"/>
              <a:t>Trajectory Generation</a:t>
            </a:r>
          </a:p>
        </p:txBody>
      </p:sp>
    </p:spTree>
    <p:extLst>
      <p:ext uri="{BB962C8B-B14F-4D97-AF65-F5344CB8AC3E}">
        <p14:creationId xmlns:p14="http://schemas.microsoft.com/office/powerpoint/2010/main" val="3552347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 </a:t>
            </a:r>
            <a:r>
              <a:rPr lang="en-SG" dirty="0" smtClean="0"/>
              <a:t>Homogenous </a:t>
            </a:r>
            <a:r>
              <a:rPr lang="en-SG" dirty="0"/>
              <a:t>transformation matrix </a:t>
            </a:r>
          </a:p>
        </p:txBody>
      </p:sp>
      <p:sp>
        <p:nvSpPr>
          <p:cNvPr id="3" name="内容占位符 2"/>
          <p:cNvSpPr>
            <a:spLocks noGrp="1"/>
          </p:cNvSpPr>
          <p:nvPr>
            <p:ph idx="1"/>
          </p:nvPr>
        </p:nvSpPr>
        <p:spPr/>
        <p:txBody>
          <a:bodyPr/>
          <a:lstStyle/>
          <a:p>
            <a:r>
              <a:rPr lang="en-SG" dirty="0" smtClean="0"/>
              <a:t>Since we still </a:t>
            </a:r>
            <a:r>
              <a:rPr lang="en-SG" dirty="0"/>
              <a:t>need consider translation and project operation meanwhile. </a:t>
            </a:r>
            <a:r>
              <a:rPr lang="en-SG" dirty="0" smtClean="0"/>
              <a:t>The matrix to finish all the transformations from WCS to MCS looks like as follows.</a:t>
            </a:r>
          </a:p>
          <a:p>
            <a:pPr marL="0" indent="0">
              <a:buNone/>
            </a:pPr>
            <a:endParaRPr lang="en-SG" dirty="0"/>
          </a:p>
          <a:p>
            <a:pPr marL="0" indent="0">
              <a:buNone/>
            </a:pPr>
            <a:endParaRPr lang="en-SG" dirty="0"/>
          </a:p>
        </p:txBody>
      </p:sp>
      <p:graphicFrame>
        <p:nvGraphicFramePr>
          <p:cNvPr id="4" name="对象 3"/>
          <p:cNvGraphicFramePr>
            <a:graphicFrameLocks noChangeAspect="1"/>
          </p:cNvGraphicFramePr>
          <p:nvPr>
            <p:extLst/>
          </p:nvPr>
        </p:nvGraphicFramePr>
        <p:xfrm>
          <a:off x="4733147" y="3536262"/>
          <a:ext cx="2716213" cy="2147887"/>
        </p:xfrm>
        <a:graphic>
          <a:graphicData uri="http://schemas.openxmlformats.org/presentationml/2006/ole">
            <mc:AlternateContent xmlns:mc="http://schemas.openxmlformats.org/markup-compatibility/2006">
              <mc:Choice xmlns:v="urn:schemas-microsoft-com:vml" Requires="v">
                <p:oleObj spid="_x0000_s10908" name="Equation" r:id="rId3" imgW="1155600" imgH="914400" progId="Equation.DSMT4">
                  <p:embed/>
                </p:oleObj>
              </mc:Choice>
              <mc:Fallback>
                <p:oleObj name="Equation" r:id="rId3" imgW="1155600" imgH="914400" progId="Equation.DSMT4">
                  <p:embed/>
                  <p:pic>
                    <p:nvPicPr>
                      <p:cNvPr id="4" name="对象 3"/>
                      <p:cNvPicPr/>
                      <p:nvPr/>
                    </p:nvPicPr>
                    <p:blipFill>
                      <a:blip r:embed="rId4"/>
                      <a:stretch>
                        <a:fillRect/>
                      </a:stretch>
                    </p:blipFill>
                    <p:spPr>
                      <a:xfrm>
                        <a:off x="4733147" y="3536262"/>
                        <a:ext cx="2716213" cy="2147887"/>
                      </a:xfrm>
                      <a:prstGeom prst="rect">
                        <a:avLst/>
                      </a:prstGeom>
                    </p:spPr>
                  </p:pic>
                </p:oleObj>
              </mc:Fallback>
            </mc:AlternateContent>
          </a:graphicData>
        </a:graphic>
      </p:graphicFrame>
    </p:spTree>
    <p:extLst>
      <p:ext uri="{BB962C8B-B14F-4D97-AF65-F5344CB8AC3E}">
        <p14:creationId xmlns:p14="http://schemas.microsoft.com/office/powerpoint/2010/main" val="355662875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pic>
        <p:nvPicPr>
          <p:cNvPr id="4" name="图片 3"/>
          <p:cNvPicPr>
            <a:picLocks noChangeAspect="1"/>
          </p:cNvPicPr>
          <p:nvPr/>
        </p:nvPicPr>
        <p:blipFill>
          <a:blip r:embed="rId2"/>
          <a:stretch>
            <a:fillRect/>
          </a:stretch>
        </p:blipFill>
        <p:spPr>
          <a:xfrm>
            <a:off x="2648544" y="1690688"/>
            <a:ext cx="6894911" cy="4626985"/>
          </a:xfrm>
          <a:prstGeom prst="rect">
            <a:avLst/>
          </a:prstGeom>
        </p:spPr>
      </p:pic>
    </p:spTree>
    <p:extLst>
      <p:ext uri="{BB962C8B-B14F-4D97-AF65-F5344CB8AC3E}">
        <p14:creationId xmlns:p14="http://schemas.microsoft.com/office/powerpoint/2010/main" val="173264506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a:xfrm>
            <a:off x="838201" y="1825625"/>
            <a:ext cx="10310090" cy="4351338"/>
          </a:xfrm>
        </p:spPr>
        <p:txBody>
          <a:bodyPr>
            <a:normAutofit lnSpcReduction="10000"/>
          </a:bodyPr>
          <a:lstStyle/>
          <a:p>
            <a:r>
              <a:rPr lang="en-SG" dirty="0"/>
              <a:t>An NC part program represents the machining sequences, or blocks, </a:t>
            </a:r>
            <a:r>
              <a:rPr lang="en-SG" dirty="0" smtClean="0"/>
              <a:t>used to </a:t>
            </a:r>
            <a:r>
              <a:rPr lang="en-SG" dirty="0"/>
              <a:t>produce a desired component shape. Each block starts with the letter </a:t>
            </a:r>
            <a:r>
              <a:rPr lang="en-SG" dirty="0" smtClean="0"/>
              <a:t>N followed </a:t>
            </a:r>
            <a:r>
              <a:rPr lang="en-SG" dirty="0"/>
              <a:t>by the block sequence number. One block of a typical NC </a:t>
            </a:r>
            <a:r>
              <a:rPr lang="en-SG" dirty="0" smtClean="0"/>
              <a:t>program would </a:t>
            </a:r>
            <a:r>
              <a:rPr lang="en-SG" dirty="0"/>
              <a:t>look </a:t>
            </a:r>
            <a:r>
              <a:rPr lang="en-SG" dirty="0" smtClean="0"/>
              <a:t>like</a:t>
            </a:r>
          </a:p>
          <a:p>
            <a:endParaRPr lang="en-SG" dirty="0"/>
          </a:p>
          <a:p>
            <a:pPr marL="0" indent="0" algn="ctr">
              <a:buNone/>
            </a:pPr>
            <a:r>
              <a:rPr lang="en-SG" dirty="0">
                <a:solidFill>
                  <a:srgbClr val="FF0000"/>
                </a:solidFill>
              </a:rPr>
              <a:t>N0040 G91 </a:t>
            </a:r>
            <a:r>
              <a:rPr lang="en-SG" dirty="0" smtClean="0">
                <a:solidFill>
                  <a:srgbClr val="FF0000"/>
                </a:solidFill>
              </a:rPr>
              <a:t>X25.00 Y10.00 Z−12.55 </a:t>
            </a:r>
            <a:r>
              <a:rPr lang="en-SG" dirty="0">
                <a:solidFill>
                  <a:srgbClr val="FF0000"/>
                </a:solidFill>
              </a:rPr>
              <a:t>F150 S1100 T06 M03 </a:t>
            </a:r>
            <a:r>
              <a:rPr lang="en-SG" dirty="0" smtClean="0">
                <a:solidFill>
                  <a:srgbClr val="FF0000"/>
                </a:solidFill>
              </a:rPr>
              <a:t>M07</a:t>
            </a:r>
          </a:p>
          <a:p>
            <a:endParaRPr lang="en-SG" dirty="0" smtClean="0"/>
          </a:p>
          <a:p>
            <a:r>
              <a:rPr lang="en-SG" dirty="0" smtClean="0"/>
              <a:t>The </a:t>
            </a:r>
            <a:r>
              <a:rPr lang="en-SG" dirty="0"/>
              <a:t>NC program consists </a:t>
            </a:r>
            <a:r>
              <a:rPr lang="en-SG" dirty="0" smtClean="0"/>
              <a:t>of blocks</a:t>
            </a:r>
            <a:r>
              <a:rPr lang="en-SG" dirty="0"/>
              <a:t>, and each block </a:t>
            </a:r>
            <a:r>
              <a:rPr lang="en-SG" dirty="0" smtClean="0"/>
              <a:t>consists of </a:t>
            </a:r>
            <a:r>
              <a:rPr lang="en-SG" dirty="0"/>
              <a:t>several words. A word </a:t>
            </a:r>
            <a:r>
              <a:rPr lang="en-SG" dirty="0" smtClean="0"/>
              <a:t>starts with </a:t>
            </a:r>
            <a:r>
              <a:rPr lang="en-SG" dirty="0"/>
              <a:t>a character followed by </a:t>
            </a:r>
            <a:r>
              <a:rPr lang="en-SG" dirty="0" smtClean="0"/>
              <a:t>numbers </a:t>
            </a:r>
            <a:r>
              <a:rPr lang="en-SG" dirty="0"/>
              <a:t>that represent a speciﬁc </a:t>
            </a:r>
            <a:r>
              <a:rPr lang="en-SG" dirty="0" smtClean="0"/>
              <a:t>command </a:t>
            </a:r>
            <a:r>
              <a:rPr lang="en-SG" dirty="0"/>
              <a:t>for the machine tool. </a:t>
            </a:r>
            <a:endParaRPr lang="en-SG" dirty="0" smtClean="0"/>
          </a:p>
        </p:txBody>
      </p:sp>
    </p:spTree>
    <p:extLst>
      <p:ext uri="{BB962C8B-B14F-4D97-AF65-F5344CB8AC3E}">
        <p14:creationId xmlns:p14="http://schemas.microsoft.com/office/powerpoint/2010/main" val="80570021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a:xfrm>
            <a:off x="838201" y="1825625"/>
            <a:ext cx="9894454" cy="4351338"/>
          </a:xfrm>
        </p:spPr>
        <p:txBody>
          <a:bodyPr>
            <a:normAutofit/>
          </a:bodyPr>
          <a:lstStyle/>
          <a:p>
            <a:r>
              <a:rPr lang="en-SG" dirty="0"/>
              <a:t>Basically, Most of NC words and their functions follows ISO 1056 international standards</a:t>
            </a:r>
            <a:r>
              <a:rPr lang="en-SG" dirty="0" smtClean="0"/>
              <a:t>.</a:t>
            </a:r>
          </a:p>
          <a:p>
            <a:endParaRPr lang="en-SG" dirty="0" smtClean="0"/>
          </a:p>
          <a:p>
            <a:r>
              <a:rPr lang="en-SG" dirty="0" smtClean="0"/>
              <a:t>The word </a:t>
            </a:r>
            <a:r>
              <a:rPr lang="en-SG" dirty="0"/>
              <a:t>starting with G </a:t>
            </a:r>
            <a:r>
              <a:rPr lang="en-SG" dirty="0" smtClean="0"/>
              <a:t>represents the </a:t>
            </a:r>
            <a:r>
              <a:rPr lang="en-SG" dirty="0"/>
              <a:t>preparatory functions, and </a:t>
            </a:r>
            <a:r>
              <a:rPr lang="en-SG" dirty="0" smtClean="0"/>
              <a:t>the M </a:t>
            </a:r>
            <a:r>
              <a:rPr lang="en-SG" dirty="0"/>
              <a:t>words are the </a:t>
            </a:r>
            <a:r>
              <a:rPr lang="en-SG" dirty="0" smtClean="0"/>
              <a:t>miscellaneous functions </a:t>
            </a:r>
            <a:r>
              <a:rPr lang="en-SG" dirty="0"/>
              <a:t>in the NC program. </a:t>
            </a:r>
            <a:r>
              <a:rPr lang="en-SG" dirty="0" smtClean="0"/>
              <a:t>The words </a:t>
            </a:r>
            <a:r>
              <a:rPr lang="en-SG" dirty="0"/>
              <a:t>starting with F and S </a:t>
            </a:r>
            <a:r>
              <a:rPr lang="en-SG" dirty="0" smtClean="0"/>
              <a:t>represent </a:t>
            </a:r>
            <a:r>
              <a:rPr lang="en-SG" dirty="0"/>
              <a:t>the feed and spindle </a:t>
            </a:r>
            <a:r>
              <a:rPr lang="en-SG" dirty="0" smtClean="0"/>
              <a:t>speeds, respectively</a:t>
            </a:r>
            <a:r>
              <a:rPr lang="en-SG" dirty="0"/>
              <a:t>. </a:t>
            </a:r>
            <a:r>
              <a:rPr lang="en-SG" dirty="0" smtClean="0"/>
              <a:t>T represents </a:t>
            </a:r>
            <a:r>
              <a:rPr lang="en-SG" dirty="0"/>
              <a:t>the </a:t>
            </a:r>
            <a:r>
              <a:rPr lang="en-SG" dirty="0" smtClean="0"/>
              <a:t>tool number</a:t>
            </a:r>
            <a:r>
              <a:rPr lang="en-SG" dirty="0"/>
              <a:t>. x, y, and z letters </a:t>
            </a:r>
            <a:r>
              <a:rPr lang="en-SG" dirty="0" smtClean="0"/>
              <a:t>followed </a:t>
            </a:r>
            <a:r>
              <a:rPr lang="en-SG" dirty="0"/>
              <a:t>by the scalars </a:t>
            </a:r>
            <a:r>
              <a:rPr lang="en-SG" dirty="0" smtClean="0"/>
              <a:t>represent the </a:t>
            </a:r>
            <a:r>
              <a:rPr lang="en-SG" dirty="0"/>
              <a:t>motion lengths in the </a:t>
            </a:r>
            <a:r>
              <a:rPr lang="en-SG" dirty="0" smtClean="0"/>
              <a:t>designated </a:t>
            </a:r>
            <a:r>
              <a:rPr lang="en-SG" dirty="0"/>
              <a:t>axes. </a:t>
            </a:r>
            <a:endParaRPr lang="en-SG" dirty="0" smtClean="0"/>
          </a:p>
        </p:txBody>
      </p:sp>
    </p:spTree>
    <p:extLst>
      <p:ext uri="{BB962C8B-B14F-4D97-AF65-F5344CB8AC3E}">
        <p14:creationId xmlns:p14="http://schemas.microsoft.com/office/powerpoint/2010/main" val="334167968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a:xfrm>
            <a:off x="838201" y="1825625"/>
            <a:ext cx="10356272" cy="4351338"/>
          </a:xfrm>
        </p:spPr>
        <p:txBody>
          <a:bodyPr>
            <a:normAutofit/>
          </a:bodyPr>
          <a:lstStyle/>
          <a:p>
            <a:r>
              <a:rPr lang="en-SG" dirty="0" smtClean="0"/>
              <a:t>Based </a:t>
            </a:r>
            <a:r>
              <a:rPr lang="en-SG" dirty="0"/>
              <a:t>on this, the red NC block given above is interpreted as follows by the CNC executive software: </a:t>
            </a:r>
            <a:endParaRPr lang="en-SG" dirty="0" smtClean="0"/>
          </a:p>
          <a:p>
            <a:endParaRPr lang="en-SG" dirty="0"/>
          </a:p>
          <a:p>
            <a:pPr lvl="1">
              <a:buFont typeface="Wingdings" panose="05000000000000000000" pitchFamily="2" charset="2"/>
              <a:buChar char="ü"/>
            </a:pPr>
            <a:r>
              <a:rPr lang="en-SG" dirty="0"/>
              <a:t>Load tool number 6 on the spindle (T06</a:t>
            </a:r>
            <a:r>
              <a:rPr lang="en-SG" dirty="0" smtClean="0"/>
              <a:t>).</a:t>
            </a:r>
          </a:p>
          <a:p>
            <a:pPr lvl="1">
              <a:buFont typeface="Wingdings" panose="05000000000000000000" pitchFamily="2" charset="2"/>
              <a:buChar char="ü"/>
            </a:pPr>
            <a:r>
              <a:rPr lang="en-SG" dirty="0" smtClean="0"/>
              <a:t>rotate </a:t>
            </a:r>
            <a:r>
              <a:rPr lang="en-SG" dirty="0"/>
              <a:t>the spindle CW at </a:t>
            </a:r>
            <a:r>
              <a:rPr lang="en-SG" dirty="0" smtClean="0"/>
              <a:t>1100 </a:t>
            </a:r>
            <a:r>
              <a:rPr lang="en-SG" dirty="0"/>
              <a:t>rev/min (S1100,M03) and turn the cutting ﬂuid on (M07) before the motion starts. </a:t>
            </a:r>
            <a:endParaRPr lang="en-SG" dirty="0" smtClean="0"/>
          </a:p>
          <a:p>
            <a:pPr lvl="1">
              <a:buFont typeface="Wingdings" panose="05000000000000000000" pitchFamily="2" charset="2"/>
              <a:buChar char="ü"/>
            </a:pPr>
            <a:r>
              <a:rPr lang="en-SG" dirty="0" smtClean="0"/>
              <a:t>Move </a:t>
            </a:r>
            <a:r>
              <a:rPr lang="en-SG" dirty="0"/>
              <a:t>the machine tool in </a:t>
            </a:r>
            <a:r>
              <a:rPr lang="en-SG" dirty="0" smtClean="0"/>
              <a:t>25mm</a:t>
            </a:r>
            <a:r>
              <a:rPr lang="en-SG" dirty="0"/>
              <a:t>, </a:t>
            </a:r>
            <a:r>
              <a:rPr lang="en-SG" dirty="0" smtClean="0"/>
              <a:t>10mm</a:t>
            </a:r>
            <a:r>
              <a:rPr lang="en-SG" dirty="0"/>
              <a:t>, and </a:t>
            </a:r>
            <a:r>
              <a:rPr lang="en-SG" dirty="0" smtClean="0"/>
              <a:t>12.55mm </a:t>
            </a:r>
            <a:r>
              <a:rPr lang="en-SG" dirty="0"/>
              <a:t>increments (G91) in the x, y, and z directions with the resultant feeding velocity of 150 mm/min along the tool path. </a:t>
            </a:r>
            <a:endParaRPr lang="en-SG" dirty="0" smtClean="0"/>
          </a:p>
          <a:p>
            <a:pPr lvl="1">
              <a:buFont typeface="Wingdings" panose="05000000000000000000" pitchFamily="2" charset="2"/>
              <a:buChar char="ü"/>
            </a:pPr>
            <a:r>
              <a:rPr lang="en-SG" dirty="0" smtClean="0"/>
              <a:t>N040 </a:t>
            </a:r>
            <a:r>
              <a:rPr lang="en-SG" dirty="0"/>
              <a:t>represents the 40th block sequence of the entire part program.</a:t>
            </a:r>
          </a:p>
        </p:txBody>
      </p:sp>
    </p:spTree>
    <p:extLst>
      <p:ext uri="{BB962C8B-B14F-4D97-AF65-F5344CB8AC3E}">
        <p14:creationId xmlns:p14="http://schemas.microsoft.com/office/powerpoint/2010/main" val="23465312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a:xfrm>
            <a:off x="838200" y="1635703"/>
            <a:ext cx="7003472" cy="442479"/>
          </a:xfrm>
        </p:spPr>
        <p:txBody>
          <a:bodyPr>
            <a:normAutofit lnSpcReduction="10000"/>
          </a:bodyPr>
          <a:lstStyle/>
          <a:p>
            <a:r>
              <a:rPr lang="en-SG" dirty="0"/>
              <a:t>C</a:t>
            </a:r>
            <a:r>
              <a:rPr lang="en-SG" dirty="0" smtClean="0"/>
              <a:t>ommonly </a:t>
            </a:r>
            <a:r>
              <a:rPr lang="en-SG" dirty="0"/>
              <a:t>used NC words are as follows</a:t>
            </a:r>
            <a:r>
              <a:rPr lang="en-SG" dirty="0" smtClean="0"/>
              <a:t>:</a:t>
            </a:r>
            <a:endParaRPr lang="en-SG" dirty="0"/>
          </a:p>
        </p:txBody>
      </p:sp>
      <p:graphicFrame>
        <p:nvGraphicFramePr>
          <p:cNvPr id="4" name="表格 3"/>
          <p:cNvGraphicFramePr>
            <a:graphicFrameLocks noGrp="1"/>
          </p:cNvGraphicFramePr>
          <p:nvPr>
            <p:extLst>
              <p:ext uri="{D42A27DB-BD31-4B8C-83A1-F6EECF244321}">
                <p14:modId xmlns:p14="http://schemas.microsoft.com/office/powerpoint/2010/main" val="198746492"/>
              </p:ext>
            </p:extLst>
          </p:nvPr>
        </p:nvGraphicFramePr>
        <p:xfrm>
          <a:off x="1015999" y="2078182"/>
          <a:ext cx="10160001" cy="4360815"/>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3934390019"/>
                    </a:ext>
                  </a:extLst>
                </a:gridCol>
                <a:gridCol w="3537527">
                  <a:extLst>
                    <a:ext uri="{9D8B030D-6E8A-4147-A177-3AD203B41FA5}">
                      <a16:colId xmlns:a16="http://schemas.microsoft.com/office/drawing/2014/main" val="3713777970"/>
                    </a:ext>
                  </a:extLst>
                </a:gridCol>
                <a:gridCol w="683491">
                  <a:extLst>
                    <a:ext uri="{9D8B030D-6E8A-4147-A177-3AD203B41FA5}">
                      <a16:colId xmlns:a16="http://schemas.microsoft.com/office/drawing/2014/main" val="134979952"/>
                    </a:ext>
                  </a:extLst>
                </a:gridCol>
                <a:gridCol w="5227783">
                  <a:extLst>
                    <a:ext uri="{9D8B030D-6E8A-4147-A177-3AD203B41FA5}">
                      <a16:colId xmlns:a16="http://schemas.microsoft.com/office/drawing/2014/main" val="705845034"/>
                    </a:ext>
                  </a:extLst>
                </a:gridCol>
              </a:tblGrid>
              <a:tr h="623351">
                <a:tc>
                  <a:txBody>
                    <a:bodyPr/>
                    <a:lstStyle/>
                    <a:p>
                      <a:pPr algn="ctr"/>
                      <a:r>
                        <a:rPr lang="en-SG" dirty="0" smtClean="0"/>
                        <a:t>NC word</a:t>
                      </a:r>
                      <a:endParaRPr lang="en-SG" dirty="0"/>
                    </a:p>
                  </a:txBody>
                  <a:tcPr/>
                </a:tc>
                <a:tc>
                  <a:txBody>
                    <a:bodyPr/>
                    <a:lstStyle/>
                    <a:p>
                      <a:r>
                        <a:rPr lang="en-SG" dirty="0" smtClean="0"/>
                        <a:t>Description</a:t>
                      </a:r>
                      <a:endParaRPr lang="en-SG" dirty="0"/>
                    </a:p>
                  </a:txBody>
                  <a:tcPr/>
                </a:tc>
                <a:tc>
                  <a:txBody>
                    <a:bodyPr/>
                    <a:lstStyle/>
                    <a:p>
                      <a:pPr algn="ctr"/>
                      <a:r>
                        <a:rPr lang="en-SG" dirty="0" smtClean="0"/>
                        <a:t>NC word</a:t>
                      </a:r>
                      <a:endParaRPr lang="en-SG" dirty="0"/>
                    </a:p>
                  </a:txBody>
                  <a:tcPr/>
                </a:tc>
                <a:tc>
                  <a:txBody>
                    <a:bodyPr/>
                    <a:lstStyle/>
                    <a:p>
                      <a:r>
                        <a:rPr lang="en-SG" dirty="0" smtClean="0"/>
                        <a:t>Description</a:t>
                      </a:r>
                      <a:endParaRPr lang="en-SG" dirty="0"/>
                    </a:p>
                  </a:txBody>
                  <a:tcPr/>
                </a:tc>
                <a:extLst>
                  <a:ext uri="{0D108BD9-81ED-4DB2-BD59-A6C34878D82A}">
                    <a16:rowId xmlns:a16="http://schemas.microsoft.com/office/drawing/2014/main" val="2187532014"/>
                  </a:ext>
                </a:extLst>
              </a:tr>
              <a:tr h="378387">
                <a:tc>
                  <a:txBody>
                    <a:bodyPr/>
                    <a:lstStyle/>
                    <a:p>
                      <a:pPr algn="ctr"/>
                      <a:r>
                        <a:rPr lang="en-SG" dirty="0" smtClean="0"/>
                        <a:t>N</a:t>
                      </a:r>
                      <a:endParaRPr lang="en-SG" dirty="0"/>
                    </a:p>
                  </a:txBody>
                  <a:tcPr/>
                </a:tc>
                <a:tc>
                  <a:txBody>
                    <a:bodyPr/>
                    <a:lstStyle/>
                    <a:p>
                      <a:r>
                        <a:rPr lang="en-SG" dirty="0" smtClean="0"/>
                        <a:t>Block sequence number</a:t>
                      </a:r>
                      <a:endParaRPr lang="en-SG" dirty="0"/>
                    </a:p>
                  </a:txBody>
                  <a:tcPr/>
                </a:tc>
                <a:tc>
                  <a:txBody>
                    <a:bodyPr/>
                    <a:lstStyle/>
                    <a:p>
                      <a:pPr algn="ctr"/>
                      <a:r>
                        <a:rPr lang="en-SG" dirty="0" smtClean="0"/>
                        <a:t>C</a:t>
                      </a:r>
                      <a:endParaRPr lang="en-SG" dirty="0"/>
                    </a:p>
                  </a:txBody>
                  <a:tcPr/>
                </a:tc>
                <a:tc>
                  <a:txBody>
                    <a:bodyPr/>
                    <a:lstStyle/>
                    <a:p>
                      <a:r>
                        <a:rPr lang="en-SG" dirty="0" smtClean="0"/>
                        <a:t>Angular dimension about Z axis</a:t>
                      </a:r>
                      <a:endParaRPr lang="en-SG" dirty="0"/>
                    </a:p>
                  </a:txBody>
                  <a:tcPr/>
                </a:tc>
                <a:extLst>
                  <a:ext uri="{0D108BD9-81ED-4DB2-BD59-A6C34878D82A}">
                    <a16:rowId xmlns:a16="http://schemas.microsoft.com/office/drawing/2014/main" val="8455413"/>
                  </a:ext>
                </a:extLst>
              </a:tr>
              <a:tr h="378387">
                <a:tc>
                  <a:txBody>
                    <a:bodyPr/>
                    <a:lstStyle/>
                    <a:p>
                      <a:pPr algn="ctr"/>
                      <a:r>
                        <a:rPr lang="en-SG" dirty="0" smtClean="0"/>
                        <a:t>G</a:t>
                      </a:r>
                      <a:endParaRPr lang="en-SG" dirty="0"/>
                    </a:p>
                  </a:txBody>
                  <a:tcPr/>
                </a:tc>
                <a:tc>
                  <a:txBody>
                    <a:bodyPr/>
                    <a:lstStyle/>
                    <a:p>
                      <a:r>
                        <a:rPr lang="en-SG" dirty="0" smtClean="0"/>
                        <a:t>Preparatory function</a:t>
                      </a:r>
                      <a:endParaRPr lang="en-SG" dirty="0"/>
                    </a:p>
                  </a:txBody>
                  <a:tcPr/>
                </a:tc>
                <a:tc>
                  <a:txBody>
                    <a:bodyPr/>
                    <a:lstStyle/>
                    <a:p>
                      <a:pPr algn="ctr"/>
                      <a:r>
                        <a:rPr lang="en-SG" dirty="0" smtClean="0"/>
                        <a:t>I</a:t>
                      </a:r>
                      <a:endParaRPr lang="en-SG" dirty="0"/>
                    </a:p>
                  </a:txBody>
                  <a:tcPr/>
                </a:tc>
                <a:tc>
                  <a:txBody>
                    <a:bodyPr/>
                    <a:lstStyle/>
                    <a:p>
                      <a:r>
                        <a:rPr lang="en-SG" dirty="0" smtClean="0"/>
                        <a:t>Interpolation parameter or thread lead parallel to X</a:t>
                      </a:r>
                      <a:endParaRPr lang="en-SG" dirty="0"/>
                    </a:p>
                  </a:txBody>
                  <a:tcPr/>
                </a:tc>
                <a:extLst>
                  <a:ext uri="{0D108BD9-81ED-4DB2-BD59-A6C34878D82A}">
                    <a16:rowId xmlns:a16="http://schemas.microsoft.com/office/drawing/2014/main" val="1380057885"/>
                  </a:ext>
                </a:extLst>
              </a:tr>
              <a:tr h="378387">
                <a:tc>
                  <a:txBody>
                    <a:bodyPr/>
                    <a:lstStyle/>
                    <a:p>
                      <a:pPr algn="ctr"/>
                      <a:r>
                        <a:rPr lang="en-SG" dirty="0" smtClean="0"/>
                        <a:t>X</a:t>
                      </a:r>
                      <a:endParaRPr lang="en-SG" dirty="0"/>
                    </a:p>
                  </a:txBody>
                  <a:tcPr/>
                </a:tc>
                <a:tc>
                  <a:txBody>
                    <a:bodyPr/>
                    <a:lstStyle/>
                    <a:p>
                      <a:r>
                        <a:rPr lang="en-SG" dirty="0" smtClean="0"/>
                        <a:t>Primary X motion dimension</a:t>
                      </a:r>
                      <a:endParaRPr lang="en-SG" dirty="0"/>
                    </a:p>
                  </a:txBody>
                  <a:tcPr/>
                </a:tc>
                <a:tc>
                  <a:txBody>
                    <a:bodyPr/>
                    <a:lstStyle/>
                    <a:p>
                      <a:pPr algn="ctr"/>
                      <a:r>
                        <a:rPr lang="en-SG" dirty="0" smtClean="0"/>
                        <a:t>J</a:t>
                      </a:r>
                      <a:endParaRPr lang="en-SG" dirty="0"/>
                    </a:p>
                  </a:txBody>
                  <a:tcPr/>
                </a:tc>
                <a:tc>
                  <a:txBody>
                    <a:bodyPr/>
                    <a:lstStyle/>
                    <a:p>
                      <a:r>
                        <a:rPr lang="en-SG" dirty="0" smtClean="0"/>
                        <a:t>Interpolation parameter or thread lead parallel to Y</a:t>
                      </a:r>
                      <a:endParaRPr lang="en-SG" dirty="0"/>
                    </a:p>
                  </a:txBody>
                  <a:tcPr/>
                </a:tc>
                <a:extLst>
                  <a:ext uri="{0D108BD9-81ED-4DB2-BD59-A6C34878D82A}">
                    <a16:rowId xmlns:a16="http://schemas.microsoft.com/office/drawing/2014/main" val="1587725422"/>
                  </a:ext>
                </a:extLst>
              </a:tr>
              <a:tr h="378387">
                <a:tc>
                  <a:txBody>
                    <a:bodyPr/>
                    <a:lstStyle/>
                    <a:p>
                      <a:pPr algn="ctr"/>
                      <a:r>
                        <a:rPr lang="en-SG" dirty="0" smtClean="0"/>
                        <a:t>Y</a:t>
                      </a:r>
                      <a:endParaRPr lang="en-SG" dirty="0"/>
                    </a:p>
                  </a:txBody>
                  <a:tcPr/>
                </a:tc>
                <a:tc>
                  <a:txBody>
                    <a:bodyPr/>
                    <a:lstStyle/>
                    <a:p>
                      <a:r>
                        <a:rPr lang="en-SG" dirty="0" smtClean="0"/>
                        <a:t>Primary Y motion dimension</a:t>
                      </a:r>
                      <a:endParaRPr lang="en-SG" dirty="0"/>
                    </a:p>
                  </a:txBody>
                  <a:tcPr/>
                </a:tc>
                <a:tc>
                  <a:txBody>
                    <a:bodyPr/>
                    <a:lstStyle/>
                    <a:p>
                      <a:pPr algn="ctr"/>
                      <a:r>
                        <a:rPr lang="en-SG" dirty="0" smtClean="0"/>
                        <a:t>K</a:t>
                      </a:r>
                      <a:endParaRPr lang="en-SG" dirty="0"/>
                    </a:p>
                  </a:txBody>
                  <a:tcPr/>
                </a:tc>
                <a:tc>
                  <a:txBody>
                    <a:bodyPr/>
                    <a:lstStyle/>
                    <a:p>
                      <a:r>
                        <a:rPr lang="en-SG" dirty="0" smtClean="0"/>
                        <a:t>Interpolation parameter or thread lead parallel to Z</a:t>
                      </a:r>
                      <a:endParaRPr lang="en-SG" dirty="0"/>
                    </a:p>
                  </a:txBody>
                  <a:tcPr/>
                </a:tc>
                <a:extLst>
                  <a:ext uri="{0D108BD9-81ED-4DB2-BD59-A6C34878D82A}">
                    <a16:rowId xmlns:a16="http://schemas.microsoft.com/office/drawing/2014/main" val="4178434170"/>
                  </a:ext>
                </a:extLst>
              </a:tr>
              <a:tr h="356201">
                <a:tc>
                  <a:txBody>
                    <a:bodyPr/>
                    <a:lstStyle/>
                    <a:p>
                      <a:pPr algn="ctr"/>
                      <a:r>
                        <a:rPr lang="en-SG" dirty="0" smtClean="0"/>
                        <a:t>Z</a:t>
                      </a:r>
                      <a:endParaRPr lang="en-SG" dirty="0"/>
                    </a:p>
                  </a:txBody>
                  <a:tcPr/>
                </a:tc>
                <a:tc>
                  <a:txBody>
                    <a:bodyPr/>
                    <a:lstStyle/>
                    <a:p>
                      <a:r>
                        <a:rPr lang="en-SG" dirty="0" smtClean="0"/>
                        <a:t>Primary Z motion dimension</a:t>
                      </a:r>
                      <a:endParaRPr lang="en-SG" dirty="0"/>
                    </a:p>
                  </a:txBody>
                  <a:tcPr/>
                </a:tc>
                <a:tc>
                  <a:txBody>
                    <a:bodyPr/>
                    <a:lstStyle/>
                    <a:p>
                      <a:pPr algn="ctr"/>
                      <a:r>
                        <a:rPr lang="en-SG" dirty="0" smtClean="0"/>
                        <a:t>F</a:t>
                      </a:r>
                      <a:endParaRPr lang="en-SG" dirty="0"/>
                    </a:p>
                  </a:txBody>
                  <a:tcPr/>
                </a:tc>
                <a:tc>
                  <a:txBody>
                    <a:bodyPr/>
                    <a:lstStyle/>
                    <a:p>
                      <a:r>
                        <a:rPr lang="en-SG" dirty="0" smtClean="0"/>
                        <a:t>Feed word</a:t>
                      </a:r>
                      <a:endParaRPr lang="en-SG" dirty="0"/>
                    </a:p>
                  </a:txBody>
                  <a:tcPr/>
                </a:tc>
                <a:extLst>
                  <a:ext uri="{0D108BD9-81ED-4DB2-BD59-A6C34878D82A}">
                    <a16:rowId xmlns:a16="http://schemas.microsoft.com/office/drawing/2014/main" val="2286565088"/>
                  </a:ext>
                </a:extLst>
              </a:tr>
              <a:tr h="356201">
                <a:tc>
                  <a:txBody>
                    <a:bodyPr/>
                    <a:lstStyle/>
                    <a:p>
                      <a:pPr algn="ctr"/>
                      <a:r>
                        <a:rPr lang="en-SG" dirty="0" smtClean="0"/>
                        <a:t>U</a:t>
                      </a:r>
                      <a:endParaRPr lang="en-SG" dirty="0"/>
                    </a:p>
                  </a:txBody>
                  <a:tcPr/>
                </a:tc>
                <a:tc>
                  <a:txBody>
                    <a:bodyPr/>
                    <a:lstStyle/>
                    <a:p>
                      <a:r>
                        <a:rPr lang="en-SG" dirty="0" smtClean="0"/>
                        <a:t>Secondary motion parallel to X axis</a:t>
                      </a:r>
                      <a:endParaRPr lang="en-SG" dirty="0"/>
                    </a:p>
                  </a:txBody>
                  <a:tcPr/>
                </a:tc>
                <a:tc>
                  <a:txBody>
                    <a:bodyPr/>
                    <a:lstStyle/>
                    <a:p>
                      <a:pPr algn="ctr"/>
                      <a:r>
                        <a:rPr lang="en-SG" dirty="0" smtClean="0"/>
                        <a:t>M</a:t>
                      </a:r>
                      <a:endParaRPr lang="en-SG" dirty="0"/>
                    </a:p>
                  </a:txBody>
                  <a:tcPr/>
                </a:tc>
                <a:tc>
                  <a:txBody>
                    <a:bodyPr/>
                    <a:lstStyle/>
                    <a:p>
                      <a:r>
                        <a:rPr lang="en-SG" dirty="0" smtClean="0"/>
                        <a:t>Miscellaneous function</a:t>
                      </a:r>
                      <a:endParaRPr lang="en-SG" dirty="0"/>
                    </a:p>
                  </a:txBody>
                  <a:tcPr/>
                </a:tc>
                <a:extLst>
                  <a:ext uri="{0D108BD9-81ED-4DB2-BD59-A6C34878D82A}">
                    <a16:rowId xmlns:a16="http://schemas.microsoft.com/office/drawing/2014/main" val="3415813522"/>
                  </a:ext>
                </a:extLst>
              </a:tr>
              <a:tr h="356201">
                <a:tc>
                  <a:txBody>
                    <a:bodyPr/>
                    <a:lstStyle/>
                    <a:p>
                      <a:pPr algn="ctr"/>
                      <a:r>
                        <a:rPr lang="en-SG" dirty="0" smtClean="0"/>
                        <a:t>V</a:t>
                      </a:r>
                      <a:endParaRPr lang="en-SG" dirty="0"/>
                    </a:p>
                  </a:txBody>
                  <a:tcPr/>
                </a:tc>
                <a:tc>
                  <a:txBody>
                    <a:bodyPr/>
                    <a:lstStyle/>
                    <a:p>
                      <a:r>
                        <a:rPr lang="en-SG" dirty="0" smtClean="0"/>
                        <a:t>Secondary motion parallel to Y axis</a:t>
                      </a:r>
                      <a:endParaRPr lang="en-SG" dirty="0"/>
                    </a:p>
                  </a:txBody>
                  <a:tcPr/>
                </a:tc>
                <a:tc>
                  <a:txBody>
                    <a:bodyPr/>
                    <a:lstStyle/>
                    <a:p>
                      <a:pPr algn="ctr"/>
                      <a:r>
                        <a:rPr lang="en-SG" dirty="0" smtClean="0"/>
                        <a:t>S</a:t>
                      </a:r>
                      <a:endParaRPr lang="en-SG" dirty="0"/>
                    </a:p>
                  </a:txBody>
                  <a:tcPr/>
                </a:tc>
                <a:tc>
                  <a:txBody>
                    <a:bodyPr/>
                    <a:lstStyle/>
                    <a:p>
                      <a:r>
                        <a:rPr lang="en-SG" dirty="0" smtClean="0"/>
                        <a:t>Spindle speed word</a:t>
                      </a:r>
                      <a:endParaRPr lang="en-SG" dirty="0"/>
                    </a:p>
                  </a:txBody>
                  <a:tcPr/>
                </a:tc>
                <a:extLst>
                  <a:ext uri="{0D108BD9-81ED-4DB2-BD59-A6C34878D82A}">
                    <a16:rowId xmlns:a16="http://schemas.microsoft.com/office/drawing/2014/main" val="2571584299"/>
                  </a:ext>
                </a:extLst>
              </a:tr>
              <a:tr h="356201">
                <a:tc>
                  <a:txBody>
                    <a:bodyPr/>
                    <a:lstStyle/>
                    <a:p>
                      <a:pPr algn="ctr"/>
                      <a:r>
                        <a:rPr lang="en-SG" dirty="0" smtClean="0"/>
                        <a:t>W</a:t>
                      </a:r>
                      <a:endParaRPr lang="en-SG" dirty="0"/>
                    </a:p>
                  </a:txBody>
                  <a:tcPr/>
                </a:tc>
                <a:tc>
                  <a:txBody>
                    <a:bodyPr/>
                    <a:lstStyle/>
                    <a:p>
                      <a:r>
                        <a:rPr lang="en-SG" dirty="0" smtClean="0"/>
                        <a:t>Secondary motion parallel to Z axis</a:t>
                      </a:r>
                      <a:endParaRPr lang="en-SG" dirty="0"/>
                    </a:p>
                  </a:txBody>
                  <a:tcPr/>
                </a:tc>
                <a:tc>
                  <a:txBody>
                    <a:bodyPr/>
                    <a:lstStyle/>
                    <a:p>
                      <a:pPr algn="ctr"/>
                      <a:r>
                        <a:rPr lang="en-SG" dirty="0" smtClean="0"/>
                        <a:t>T</a:t>
                      </a:r>
                      <a:endParaRPr lang="en-SG" dirty="0"/>
                    </a:p>
                  </a:txBody>
                  <a:tcPr/>
                </a:tc>
                <a:tc>
                  <a:txBody>
                    <a:bodyPr/>
                    <a:lstStyle/>
                    <a:p>
                      <a:r>
                        <a:rPr lang="en-SG" dirty="0" smtClean="0"/>
                        <a:t>Tool number word</a:t>
                      </a:r>
                      <a:endParaRPr lang="en-SG" dirty="0"/>
                    </a:p>
                  </a:txBody>
                  <a:tcPr/>
                </a:tc>
                <a:extLst>
                  <a:ext uri="{0D108BD9-81ED-4DB2-BD59-A6C34878D82A}">
                    <a16:rowId xmlns:a16="http://schemas.microsoft.com/office/drawing/2014/main" val="3796716998"/>
                  </a:ext>
                </a:extLst>
              </a:tr>
              <a:tr h="378387">
                <a:tc>
                  <a:txBody>
                    <a:bodyPr/>
                    <a:lstStyle/>
                    <a:p>
                      <a:pPr algn="ctr"/>
                      <a:r>
                        <a:rPr lang="en-SG" dirty="0" smtClean="0"/>
                        <a:t>A</a:t>
                      </a:r>
                      <a:endParaRPr lang="en-SG" dirty="0"/>
                    </a:p>
                  </a:txBody>
                  <a:tcPr/>
                </a:tc>
                <a:tc>
                  <a:txBody>
                    <a:bodyPr/>
                    <a:lstStyle/>
                    <a:p>
                      <a:r>
                        <a:rPr lang="en-SG" dirty="0" smtClean="0"/>
                        <a:t>Angular dimension about X axis</a:t>
                      </a:r>
                      <a:endParaRPr lang="en-SG" dirty="0"/>
                    </a:p>
                  </a:txBody>
                  <a:tcPr/>
                </a:tc>
                <a:tc>
                  <a:txBody>
                    <a:bodyPr/>
                    <a:lstStyle/>
                    <a:p>
                      <a:pPr algn="ctr"/>
                      <a:r>
                        <a:rPr lang="en-SG" dirty="0" smtClean="0"/>
                        <a:t>R</a:t>
                      </a:r>
                      <a:endParaRPr lang="en-SG" dirty="0"/>
                    </a:p>
                  </a:txBody>
                  <a:tcPr/>
                </a:tc>
                <a:tc>
                  <a:txBody>
                    <a:bodyPr/>
                    <a:lstStyle/>
                    <a:p>
                      <a:r>
                        <a:rPr lang="en-SG" dirty="0" smtClean="0"/>
                        <a:t>Rapid traverse dimension in Z axis</a:t>
                      </a:r>
                      <a:endParaRPr lang="en-SG" dirty="0"/>
                    </a:p>
                  </a:txBody>
                  <a:tcPr/>
                </a:tc>
                <a:extLst>
                  <a:ext uri="{0D108BD9-81ED-4DB2-BD59-A6C34878D82A}">
                    <a16:rowId xmlns:a16="http://schemas.microsoft.com/office/drawing/2014/main" val="2174558477"/>
                  </a:ext>
                </a:extLst>
              </a:tr>
              <a:tr h="356201">
                <a:tc>
                  <a:txBody>
                    <a:bodyPr/>
                    <a:lstStyle/>
                    <a:p>
                      <a:pPr algn="ctr"/>
                      <a:r>
                        <a:rPr lang="en-SG" dirty="0" smtClean="0"/>
                        <a:t>B</a:t>
                      </a:r>
                      <a:endParaRPr lang="en-SG" dirty="0"/>
                    </a:p>
                  </a:txBody>
                  <a:tcPr/>
                </a:tc>
                <a:tc>
                  <a:txBody>
                    <a:bodyPr/>
                    <a:lstStyle/>
                    <a:p>
                      <a:r>
                        <a:rPr lang="en-SG" dirty="0" smtClean="0"/>
                        <a:t>Angular dimension about Y axis</a:t>
                      </a:r>
                      <a:endParaRPr lang="en-SG" dirty="0"/>
                    </a:p>
                  </a:txBody>
                  <a:tcPr/>
                </a:tc>
                <a:tc>
                  <a:txBody>
                    <a:bodyPr/>
                    <a:lstStyle/>
                    <a:p>
                      <a:pPr algn="ctr"/>
                      <a:endParaRPr lang="en-SG" dirty="0"/>
                    </a:p>
                  </a:txBody>
                  <a:tcPr/>
                </a:tc>
                <a:tc>
                  <a:txBody>
                    <a:bodyPr/>
                    <a:lstStyle/>
                    <a:p>
                      <a:endParaRPr lang="en-SG" dirty="0"/>
                    </a:p>
                  </a:txBody>
                  <a:tcPr/>
                </a:tc>
                <a:extLst>
                  <a:ext uri="{0D108BD9-81ED-4DB2-BD59-A6C34878D82A}">
                    <a16:rowId xmlns:a16="http://schemas.microsoft.com/office/drawing/2014/main" val="1615082256"/>
                  </a:ext>
                </a:extLst>
              </a:tr>
            </a:tbl>
          </a:graphicData>
        </a:graphic>
      </p:graphicFrame>
    </p:spTree>
    <p:extLst>
      <p:ext uri="{BB962C8B-B14F-4D97-AF65-F5344CB8AC3E}">
        <p14:creationId xmlns:p14="http://schemas.microsoft.com/office/powerpoint/2010/main" val="83025785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Programming for CNC </a:t>
            </a:r>
            <a:r>
              <a:rPr lang="en-SG" dirty="0" smtClean="0"/>
              <a:t>machining</a:t>
            </a:r>
            <a:endParaRPr lang="en-SG" dirty="0"/>
          </a:p>
        </p:txBody>
      </p:sp>
      <p:sp>
        <p:nvSpPr>
          <p:cNvPr id="5" name="内容占位符 2"/>
          <p:cNvSpPr txBox="1">
            <a:spLocks/>
          </p:cNvSpPr>
          <p:nvPr/>
        </p:nvSpPr>
        <p:spPr>
          <a:xfrm>
            <a:off x="838200" y="1525082"/>
            <a:ext cx="7003472" cy="44247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dirty="0" smtClean="0"/>
              <a:t>Some commonly </a:t>
            </a:r>
            <a:r>
              <a:rPr lang="en-SG" dirty="0"/>
              <a:t>used CNC Functions</a:t>
            </a:r>
          </a:p>
        </p:txBody>
      </p:sp>
      <p:graphicFrame>
        <p:nvGraphicFramePr>
          <p:cNvPr id="6" name="表格 5"/>
          <p:cNvGraphicFramePr>
            <a:graphicFrameLocks noGrp="1"/>
          </p:cNvGraphicFramePr>
          <p:nvPr>
            <p:extLst>
              <p:ext uri="{D42A27DB-BD31-4B8C-83A1-F6EECF244321}">
                <p14:modId xmlns:p14="http://schemas.microsoft.com/office/powerpoint/2010/main" val="3316511964"/>
              </p:ext>
            </p:extLst>
          </p:nvPr>
        </p:nvGraphicFramePr>
        <p:xfrm>
          <a:off x="1551710" y="2041236"/>
          <a:ext cx="8783781" cy="4389120"/>
        </p:xfrm>
        <a:graphic>
          <a:graphicData uri="http://schemas.openxmlformats.org/drawingml/2006/table">
            <a:tbl>
              <a:tblPr firstRow="1" bandRow="1">
                <a:tableStyleId>{5C22544A-7EE6-4342-B048-85BDC9FD1C3A}</a:tableStyleId>
              </a:tblPr>
              <a:tblGrid>
                <a:gridCol w="640256">
                  <a:extLst>
                    <a:ext uri="{9D8B030D-6E8A-4147-A177-3AD203B41FA5}">
                      <a16:colId xmlns:a16="http://schemas.microsoft.com/office/drawing/2014/main" val="2440300846"/>
                    </a:ext>
                  </a:extLst>
                </a:gridCol>
                <a:gridCol w="3751635">
                  <a:extLst>
                    <a:ext uri="{9D8B030D-6E8A-4147-A177-3AD203B41FA5}">
                      <a16:colId xmlns:a16="http://schemas.microsoft.com/office/drawing/2014/main" val="3197186294"/>
                    </a:ext>
                  </a:extLst>
                </a:gridCol>
                <a:gridCol w="619508">
                  <a:extLst>
                    <a:ext uri="{9D8B030D-6E8A-4147-A177-3AD203B41FA5}">
                      <a16:colId xmlns:a16="http://schemas.microsoft.com/office/drawing/2014/main" val="546820118"/>
                    </a:ext>
                  </a:extLst>
                </a:gridCol>
                <a:gridCol w="3772382">
                  <a:extLst>
                    <a:ext uri="{9D8B030D-6E8A-4147-A177-3AD203B41FA5}">
                      <a16:colId xmlns:a16="http://schemas.microsoft.com/office/drawing/2014/main" val="3634279886"/>
                    </a:ext>
                  </a:extLst>
                </a:gridCol>
              </a:tblGrid>
              <a:tr h="226291">
                <a:tc gridSpan="2">
                  <a:txBody>
                    <a:bodyPr/>
                    <a:lstStyle/>
                    <a:p>
                      <a:pPr algn="ctr"/>
                      <a:r>
                        <a:rPr lang="en-SG" sz="1000" dirty="0" smtClean="0"/>
                        <a:t>Preparatory</a:t>
                      </a:r>
                      <a:r>
                        <a:rPr lang="en-SG" sz="1000" baseline="0" dirty="0" smtClean="0"/>
                        <a:t> Commands (G-codes)</a:t>
                      </a:r>
                      <a:endParaRPr lang="en-SG" sz="1000" dirty="0"/>
                    </a:p>
                  </a:txBody>
                  <a:tcPr/>
                </a:tc>
                <a:tc hMerge="1">
                  <a:txBody>
                    <a:bodyPr/>
                    <a:lstStyle/>
                    <a:p>
                      <a:endParaRPr lang="en-SG" dirty="0"/>
                    </a:p>
                  </a:txBody>
                  <a:tcPr/>
                </a:tc>
                <a:tc gridSpan="2">
                  <a:txBody>
                    <a:bodyPr/>
                    <a:lstStyle/>
                    <a:p>
                      <a:pPr algn="ctr"/>
                      <a:r>
                        <a:rPr lang="en-SG" sz="1000" dirty="0" smtClean="0"/>
                        <a:t>Miscellaneous Commands (M-codes)</a:t>
                      </a:r>
                      <a:endParaRPr lang="en-SG" sz="1000" dirty="0"/>
                    </a:p>
                  </a:txBody>
                  <a:tcPr/>
                </a:tc>
                <a:tc hMerge="1">
                  <a:txBody>
                    <a:bodyPr/>
                    <a:lstStyle/>
                    <a:p>
                      <a:endParaRPr lang="en-SG" dirty="0"/>
                    </a:p>
                  </a:txBody>
                  <a:tcPr/>
                </a:tc>
                <a:extLst>
                  <a:ext uri="{0D108BD9-81ED-4DB2-BD59-A6C34878D82A}">
                    <a16:rowId xmlns:a16="http://schemas.microsoft.com/office/drawing/2014/main" val="3541962458"/>
                  </a:ext>
                </a:extLst>
              </a:tr>
              <a:tr h="226291">
                <a:tc>
                  <a:txBody>
                    <a:bodyPr/>
                    <a:lstStyle/>
                    <a:p>
                      <a:pPr algn="ctr"/>
                      <a:r>
                        <a:rPr lang="en-SG" sz="1000" dirty="0" smtClean="0"/>
                        <a:t>G00</a:t>
                      </a:r>
                      <a:endParaRPr lang="en-SG" sz="1000" dirty="0"/>
                    </a:p>
                  </a:txBody>
                  <a:tcPr/>
                </a:tc>
                <a:tc>
                  <a:txBody>
                    <a:bodyPr/>
                    <a:lstStyle/>
                    <a:p>
                      <a:r>
                        <a:rPr lang="en-SG" sz="1000" dirty="0" smtClean="0"/>
                        <a:t>Point-to-point</a:t>
                      </a:r>
                      <a:r>
                        <a:rPr lang="en-SG" sz="1000" baseline="0" dirty="0" smtClean="0"/>
                        <a:t> positioning</a:t>
                      </a:r>
                      <a:endParaRPr lang="en-SG" sz="1000" dirty="0"/>
                    </a:p>
                  </a:txBody>
                  <a:tcPr/>
                </a:tc>
                <a:tc>
                  <a:txBody>
                    <a:bodyPr/>
                    <a:lstStyle/>
                    <a:p>
                      <a:pPr algn="ctr"/>
                      <a:r>
                        <a:rPr lang="en-SG" sz="1000" dirty="0" smtClean="0"/>
                        <a:t>M00</a:t>
                      </a:r>
                      <a:endParaRPr lang="en-SG" sz="1000" dirty="0"/>
                    </a:p>
                  </a:txBody>
                  <a:tcPr/>
                </a:tc>
                <a:tc>
                  <a:txBody>
                    <a:bodyPr/>
                    <a:lstStyle/>
                    <a:p>
                      <a:r>
                        <a:rPr lang="en-SG" sz="1000" dirty="0" smtClean="0"/>
                        <a:t>Program stop</a:t>
                      </a:r>
                      <a:endParaRPr lang="en-SG" sz="1000" dirty="0"/>
                    </a:p>
                  </a:txBody>
                  <a:tcPr/>
                </a:tc>
                <a:extLst>
                  <a:ext uri="{0D108BD9-81ED-4DB2-BD59-A6C34878D82A}">
                    <a16:rowId xmlns:a16="http://schemas.microsoft.com/office/drawing/2014/main" val="1019187546"/>
                  </a:ext>
                </a:extLst>
              </a:tr>
              <a:tr h="226291">
                <a:tc>
                  <a:txBody>
                    <a:bodyPr/>
                    <a:lstStyle/>
                    <a:p>
                      <a:pPr algn="ctr"/>
                      <a:r>
                        <a:rPr lang="en-SG" sz="1000" dirty="0" smtClean="0"/>
                        <a:t>G01</a:t>
                      </a:r>
                      <a:endParaRPr lang="en-SG" sz="1000" dirty="0"/>
                    </a:p>
                  </a:txBody>
                  <a:tcPr/>
                </a:tc>
                <a:tc>
                  <a:txBody>
                    <a:bodyPr/>
                    <a:lstStyle/>
                    <a:p>
                      <a:r>
                        <a:rPr lang="en-SG" sz="1000" dirty="0" smtClean="0"/>
                        <a:t>Linear</a:t>
                      </a:r>
                      <a:r>
                        <a:rPr lang="en-SG" sz="1000" baseline="0" dirty="0" smtClean="0"/>
                        <a:t> interpolation</a:t>
                      </a:r>
                      <a:endParaRPr lang="en-SG" sz="1000" dirty="0"/>
                    </a:p>
                  </a:txBody>
                  <a:tcPr/>
                </a:tc>
                <a:tc>
                  <a:txBody>
                    <a:bodyPr/>
                    <a:lstStyle/>
                    <a:p>
                      <a:pPr algn="ctr"/>
                      <a:r>
                        <a:rPr lang="en-SG" sz="1000" dirty="0" smtClean="0"/>
                        <a:t>M01</a:t>
                      </a:r>
                      <a:endParaRPr lang="en-SG" sz="1000" dirty="0"/>
                    </a:p>
                  </a:txBody>
                  <a:tcPr/>
                </a:tc>
                <a:tc>
                  <a:txBody>
                    <a:bodyPr/>
                    <a:lstStyle/>
                    <a:p>
                      <a:r>
                        <a:rPr lang="en-SG" sz="1000" dirty="0" smtClean="0"/>
                        <a:t>Optional</a:t>
                      </a:r>
                      <a:r>
                        <a:rPr lang="en-SG" sz="1000" baseline="0" dirty="0" smtClean="0"/>
                        <a:t> stop</a:t>
                      </a:r>
                      <a:endParaRPr lang="en-SG" sz="1000" dirty="0"/>
                    </a:p>
                  </a:txBody>
                  <a:tcPr/>
                </a:tc>
                <a:extLst>
                  <a:ext uri="{0D108BD9-81ED-4DB2-BD59-A6C34878D82A}">
                    <a16:rowId xmlns:a16="http://schemas.microsoft.com/office/drawing/2014/main" val="1177112702"/>
                  </a:ext>
                </a:extLst>
              </a:tr>
              <a:tr h="226291">
                <a:tc>
                  <a:txBody>
                    <a:bodyPr/>
                    <a:lstStyle/>
                    <a:p>
                      <a:pPr algn="ctr"/>
                      <a:r>
                        <a:rPr lang="en-SG" sz="1000" dirty="0" smtClean="0"/>
                        <a:t>G02</a:t>
                      </a:r>
                      <a:endParaRPr lang="en-SG" sz="1000" dirty="0"/>
                    </a:p>
                  </a:txBody>
                  <a:tcPr/>
                </a:tc>
                <a:tc>
                  <a:txBody>
                    <a:bodyPr/>
                    <a:lstStyle/>
                    <a:p>
                      <a:r>
                        <a:rPr lang="en-SG" sz="1000" dirty="0" smtClean="0"/>
                        <a:t>Clockwise circular interpolation</a:t>
                      </a:r>
                      <a:endParaRPr lang="en-SG" sz="1000" dirty="0"/>
                    </a:p>
                  </a:txBody>
                  <a:tcPr/>
                </a:tc>
                <a:tc>
                  <a:txBody>
                    <a:bodyPr/>
                    <a:lstStyle/>
                    <a:p>
                      <a:pPr algn="ctr"/>
                      <a:r>
                        <a:rPr lang="en-SG" sz="1000" dirty="0" smtClean="0"/>
                        <a:t>M02</a:t>
                      </a:r>
                      <a:endParaRPr lang="en-SG" sz="1000" dirty="0"/>
                    </a:p>
                  </a:txBody>
                  <a:tcPr/>
                </a:tc>
                <a:tc>
                  <a:txBody>
                    <a:bodyPr/>
                    <a:lstStyle/>
                    <a:p>
                      <a:r>
                        <a:rPr lang="en-SG" sz="1000" dirty="0" smtClean="0"/>
                        <a:t>End of program</a:t>
                      </a:r>
                      <a:endParaRPr lang="en-SG" sz="1000" dirty="0"/>
                    </a:p>
                  </a:txBody>
                  <a:tcPr/>
                </a:tc>
                <a:extLst>
                  <a:ext uri="{0D108BD9-81ED-4DB2-BD59-A6C34878D82A}">
                    <a16:rowId xmlns:a16="http://schemas.microsoft.com/office/drawing/2014/main" val="2659554878"/>
                  </a:ext>
                </a:extLst>
              </a:tr>
              <a:tr h="226291">
                <a:tc>
                  <a:txBody>
                    <a:bodyPr/>
                    <a:lstStyle/>
                    <a:p>
                      <a:pPr algn="ctr"/>
                      <a:r>
                        <a:rPr lang="en-SG" sz="1000" dirty="0" smtClean="0"/>
                        <a:t>G03</a:t>
                      </a:r>
                      <a:endParaRPr lang="en-SG" sz="1000" dirty="0"/>
                    </a:p>
                  </a:txBody>
                  <a:tcPr/>
                </a:tc>
                <a:tc>
                  <a:txBody>
                    <a:bodyPr/>
                    <a:lstStyle/>
                    <a:p>
                      <a:r>
                        <a:rPr lang="en-SG" sz="1000" dirty="0" smtClean="0"/>
                        <a:t>Counter-clockwise</a:t>
                      </a:r>
                      <a:r>
                        <a:rPr lang="en-SG" sz="1000" baseline="0" dirty="0" smtClean="0"/>
                        <a:t> circular interpolation</a:t>
                      </a:r>
                      <a:endParaRPr lang="en-SG" sz="1000" dirty="0"/>
                    </a:p>
                  </a:txBody>
                  <a:tcPr/>
                </a:tc>
                <a:tc>
                  <a:txBody>
                    <a:bodyPr/>
                    <a:lstStyle/>
                    <a:p>
                      <a:pPr algn="ctr"/>
                      <a:r>
                        <a:rPr lang="en-SG" sz="1000" dirty="0" smtClean="0"/>
                        <a:t>M03</a:t>
                      </a:r>
                      <a:endParaRPr lang="en-SG" sz="1000" dirty="0"/>
                    </a:p>
                  </a:txBody>
                  <a:tcPr/>
                </a:tc>
                <a:tc>
                  <a:txBody>
                    <a:bodyPr/>
                    <a:lstStyle/>
                    <a:p>
                      <a:r>
                        <a:rPr lang="en-SG" sz="1000" dirty="0" smtClean="0"/>
                        <a:t>Spindle start clockwise</a:t>
                      </a:r>
                      <a:endParaRPr lang="en-SG" sz="1000" dirty="0"/>
                    </a:p>
                  </a:txBody>
                  <a:tcPr/>
                </a:tc>
                <a:extLst>
                  <a:ext uri="{0D108BD9-81ED-4DB2-BD59-A6C34878D82A}">
                    <a16:rowId xmlns:a16="http://schemas.microsoft.com/office/drawing/2014/main" val="1089874186"/>
                  </a:ext>
                </a:extLst>
              </a:tr>
              <a:tr h="226291">
                <a:tc>
                  <a:txBody>
                    <a:bodyPr/>
                    <a:lstStyle/>
                    <a:p>
                      <a:pPr algn="ctr"/>
                      <a:r>
                        <a:rPr lang="en-SG" sz="1000" dirty="0" smtClean="0"/>
                        <a:t>G04</a:t>
                      </a:r>
                      <a:endParaRPr lang="en-SG" sz="1000" dirty="0"/>
                    </a:p>
                  </a:txBody>
                  <a:tcPr/>
                </a:tc>
                <a:tc>
                  <a:txBody>
                    <a:bodyPr/>
                    <a:lstStyle/>
                    <a:p>
                      <a:r>
                        <a:rPr lang="en-SG" sz="1000" dirty="0" smtClean="0"/>
                        <a:t>Dwell</a:t>
                      </a:r>
                      <a:endParaRPr lang="en-SG" sz="1000" dirty="0"/>
                    </a:p>
                  </a:txBody>
                  <a:tcPr/>
                </a:tc>
                <a:tc>
                  <a:txBody>
                    <a:bodyPr/>
                    <a:lstStyle/>
                    <a:p>
                      <a:pPr algn="ctr"/>
                      <a:r>
                        <a:rPr lang="en-SG" sz="1000" dirty="0" smtClean="0"/>
                        <a:t>M04</a:t>
                      </a:r>
                      <a:endParaRPr lang="en-SG" sz="1000" dirty="0"/>
                    </a:p>
                  </a:txBody>
                  <a:tcPr/>
                </a:tc>
                <a:tc>
                  <a:txBody>
                    <a:bodyPr/>
                    <a:lstStyle/>
                    <a:p>
                      <a:r>
                        <a:rPr lang="en-SG" sz="1000" dirty="0" smtClean="0"/>
                        <a:t>Spindle start counter-clockwise</a:t>
                      </a:r>
                      <a:endParaRPr lang="en-SG" sz="1000" dirty="0"/>
                    </a:p>
                  </a:txBody>
                  <a:tcPr/>
                </a:tc>
                <a:extLst>
                  <a:ext uri="{0D108BD9-81ED-4DB2-BD59-A6C34878D82A}">
                    <a16:rowId xmlns:a16="http://schemas.microsoft.com/office/drawing/2014/main" val="3961984351"/>
                  </a:ext>
                </a:extLst>
              </a:tr>
              <a:tr h="226291">
                <a:tc>
                  <a:txBody>
                    <a:bodyPr/>
                    <a:lstStyle/>
                    <a:p>
                      <a:pPr algn="ctr"/>
                      <a:r>
                        <a:rPr lang="en-SG" sz="1000" dirty="0" smtClean="0"/>
                        <a:t>G05</a:t>
                      </a:r>
                      <a:endParaRPr lang="en-SG" sz="1000" dirty="0"/>
                    </a:p>
                  </a:txBody>
                  <a:tcPr/>
                </a:tc>
                <a:tc>
                  <a:txBody>
                    <a:bodyPr/>
                    <a:lstStyle/>
                    <a:p>
                      <a:r>
                        <a:rPr lang="en-SG" sz="1000" dirty="0" smtClean="0"/>
                        <a:t>Hold</a:t>
                      </a:r>
                      <a:endParaRPr lang="en-SG" sz="1000" dirty="0"/>
                    </a:p>
                  </a:txBody>
                  <a:tcPr/>
                </a:tc>
                <a:tc>
                  <a:txBody>
                    <a:bodyPr/>
                    <a:lstStyle/>
                    <a:p>
                      <a:pPr algn="ctr"/>
                      <a:r>
                        <a:rPr lang="en-SG" sz="1000" dirty="0" smtClean="0"/>
                        <a:t>M05</a:t>
                      </a:r>
                      <a:endParaRPr lang="en-SG" sz="1000" dirty="0"/>
                    </a:p>
                  </a:txBody>
                  <a:tcPr/>
                </a:tc>
                <a:tc>
                  <a:txBody>
                    <a:bodyPr/>
                    <a:lstStyle/>
                    <a:p>
                      <a:r>
                        <a:rPr lang="en-SG" sz="1000" dirty="0" smtClean="0"/>
                        <a:t>Spindle stop</a:t>
                      </a:r>
                      <a:endParaRPr lang="en-SG" sz="1000" dirty="0"/>
                    </a:p>
                  </a:txBody>
                  <a:tcPr/>
                </a:tc>
                <a:extLst>
                  <a:ext uri="{0D108BD9-81ED-4DB2-BD59-A6C34878D82A}">
                    <a16:rowId xmlns:a16="http://schemas.microsoft.com/office/drawing/2014/main" val="1394533996"/>
                  </a:ext>
                </a:extLst>
              </a:tr>
              <a:tr h="226291">
                <a:tc>
                  <a:txBody>
                    <a:bodyPr/>
                    <a:lstStyle/>
                    <a:p>
                      <a:pPr algn="ctr"/>
                      <a:r>
                        <a:rPr lang="en-SG" sz="1000" dirty="0" smtClean="0"/>
                        <a:t>G33</a:t>
                      </a:r>
                      <a:endParaRPr lang="en-SG" sz="1000" dirty="0"/>
                    </a:p>
                  </a:txBody>
                  <a:tcPr/>
                </a:tc>
                <a:tc>
                  <a:txBody>
                    <a:bodyPr/>
                    <a:lstStyle/>
                    <a:p>
                      <a:r>
                        <a:rPr lang="en-SG" sz="1000" dirty="0" smtClean="0"/>
                        <a:t>Thread</a:t>
                      </a:r>
                      <a:r>
                        <a:rPr lang="en-SG" sz="1000" baseline="0" dirty="0" smtClean="0"/>
                        <a:t> cutting, constant lead</a:t>
                      </a:r>
                      <a:endParaRPr lang="en-SG" sz="1000" dirty="0"/>
                    </a:p>
                  </a:txBody>
                  <a:tcPr/>
                </a:tc>
                <a:tc>
                  <a:txBody>
                    <a:bodyPr/>
                    <a:lstStyle/>
                    <a:p>
                      <a:pPr algn="ctr"/>
                      <a:r>
                        <a:rPr lang="en-SG" sz="1000" dirty="0" smtClean="0"/>
                        <a:t>M06</a:t>
                      </a:r>
                      <a:endParaRPr lang="en-SG" sz="1000" dirty="0"/>
                    </a:p>
                  </a:txBody>
                  <a:tcPr/>
                </a:tc>
                <a:tc>
                  <a:txBody>
                    <a:bodyPr/>
                    <a:lstStyle/>
                    <a:p>
                      <a:r>
                        <a:rPr lang="en-SG" sz="1000" dirty="0" smtClean="0"/>
                        <a:t>Tool change</a:t>
                      </a:r>
                      <a:endParaRPr lang="en-SG" sz="1000" dirty="0"/>
                    </a:p>
                  </a:txBody>
                  <a:tcPr/>
                </a:tc>
                <a:extLst>
                  <a:ext uri="{0D108BD9-81ED-4DB2-BD59-A6C34878D82A}">
                    <a16:rowId xmlns:a16="http://schemas.microsoft.com/office/drawing/2014/main" val="3904745347"/>
                  </a:ext>
                </a:extLst>
              </a:tr>
              <a:tr h="226291">
                <a:tc>
                  <a:txBody>
                    <a:bodyPr/>
                    <a:lstStyle/>
                    <a:p>
                      <a:pPr algn="ctr"/>
                      <a:r>
                        <a:rPr lang="en-SG" sz="1000" dirty="0" smtClean="0"/>
                        <a:t>G40</a:t>
                      </a:r>
                      <a:endParaRPr lang="en-SG" sz="1000" dirty="0"/>
                    </a:p>
                  </a:txBody>
                  <a:tcPr/>
                </a:tc>
                <a:tc>
                  <a:txBody>
                    <a:bodyPr/>
                    <a:lstStyle/>
                    <a:p>
                      <a:r>
                        <a:rPr lang="en-SG" sz="1000" dirty="0" smtClean="0"/>
                        <a:t>Cancel</a:t>
                      </a:r>
                      <a:r>
                        <a:rPr lang="en-SG" sz="1000" baseline="0" dirty="0" smtClean="0"/>
                        <a:t> tool nose radius compensation</a:t>
                      </a:r>
                      <a:endParaRPr lang="en-SG" sz="1000" dirty="0"/>
                    </a:p>
                  </a:txBody>
                  <a:tcPr/>
                </a:tc>
                <a:tc>
                  <a:txBody>
                    <a:bodyPr/>
                    <a:lstStyle/>
                    <a:p>
                      <a:pPr algn="ctr"/>
                      <a:r>
                        <a:rPr lang="en-SG" sz="1000" dirty="0" smtClean="0"/>
                        <a:t>M07</a:t>
                      </a:r>
                      <a:endParaRPr lang="en-SG" sz="1000" dirty="0"/>
                    </a:p>
                  </a:txBody>
                  <a:tcPr/>
                </a:tc>
                <a:tc>
                  <a:txBody>
                    <a:bodyPr/>
                    <a:lstStyle/>
                    <a:p>
                      <a:r>
                        <a:rPr lang="en-SG" sz="1000" dirty="0" smtClean="0"/>
                        <a:t>Mist coolant on</a:t>
                      </a:r>
                      <a:endParaRPr lang="en-SG" sz="1000" dirty="0"/>
                    </a:p>
                  </a:txBody>
                  <a:tcPr/>
                </a:tc>
                <a:extLst>
                  <a:ext uri="{0D108BD9-81ED-4DB2-BD59-A6C34878D82A}">
                    <a16:rowId xmlns:a16="http://schemas.microsoft.com/office/drawing/2014/main" val="3600217953"/>
                  </a:ext>
                </a:extLst>
              </a:tr>
              <a:tr h="226291">
                <a:tc>
                  <a:txBody>
                    <a:bodyPr/>
                    <a:lstStyle/>
                    <a:p>
                      <a:pPr algn="ctr"/>
                      <a:r>
                        <a:rPr lang="en-SG" sz="1000" dirty="0" smtClean="0"/>
                        <a:t>G41</a:t>
                      </a:r>
                      <a:endParaRPr lang="en-SG" sz="1000" dirty="0"/>
                    </a:p>
                  </a:txBody>
                  <a:tcPr/>
                </a:tc>
                <a:tc>
                  <a:txBody>
                    <a:bodyPr/>
                    <a:lstStyle/>
                    <a:p>
                      <a:r>
                        <a:rPr lang="en-SG" sz="1000" dirty="0" smtClean="0"/>
                        <a:t>Tool nose radius</a:t>
                      </a:r>
                      <a:r>
                        <a:rPr lang="en-SG" sz="1000" baseline="0" dirty="0" smtClean="0"/>
                        <a:t> compensation – left</a:t>
                      </a:r>
                      <a:endParaRPr lang="en-SG" sz="1000" dirty="0"/>
                    </a:p>
                  </a:txBody>
                  <a:tcPr/>
                </a:tc>
                <a:tc>
                  <a:txBody>
                    <a:bodyPr/>
                    <a:lstStyle/>
                    <a:p>
                      <a:pPr algn="ctr"/>
                      <a:r>
                        <a:rPr lang="en-SG" sz="1000" dirty="0" smtClean="0"/>
                        <a:t>M08</a:t>
                      </a:r>
                      <a:endParaRPr lang="en-SG" sz="1000" dirty="0"/>
                    </a:p>
                  </a:txBody>
                  <a:tcPr/>
                </a:tc>
                <a:tc>
                  <a:txBody>
                    <a:bodyPr/>
                    <a:lstStyle/>
                    <a:p>
                      <a:r>
                        <a:rPr lang="en-SG" sz="1000" dirty="0" smtClean="0"/>
                        <a:t>Flood</a:t>
                      </a:r>
                      <a:r>
                        <a:rPr lang="en-SG" sz="1000" baseline="0" dirty="0" smtClean="0"/>
                        <a:t> coolant on</a:t>
                      </a:r>
                      <a:endParaRPr lang="en-SG" sz="1000" dirty="0"/>
                    </a:p>
                  </a:txBody>
                  <a:tcPr/>
                </a:tc>
                <a:extLst>
                  <a:ext uri="{0D108BD9-81ED-4DB2-BD59-A6C34878D82A}">
                    <a16:rowId xmlns:a16="http://schemas.microsoft.com/office/drawing/2014/main" val="3261141905"/>
                  </a:ext>
                </a:extLst>
              </a:tr>
              <a:tr h="226291">
                <a:tc>
                  <a:txBody>
                    <a:bodyPr/>
                    <a:lstStyle/>
                    <a:p>
                      <a:pPr algn="ctr"/>
                      <a:r>
                        <a:rPr lang="en-SG" sz="1000" dirty="0" smtClean="0"/>
                        <a:t>G42</a:t>
                      </a:r>
                      <a:endParaRPr lang="en-SG" sz="1000" dirty="0"/>
                    </a:p>
                  </a:txBody>
                  <a:tcPr/>
                </a:tc>
                <a:tc>
                  <a:txBody>
                    <a:bodyPr/>
                    <a:lstStyle/>
                    <a:p>
                      <a:r>
                        <a:rPr lang="en-SG" sz="1000" dirty="0" smtClean="0"/>
                        <a:t>Tool nose radius</a:t>
                      </a:r>
                      <a:r>
                        <a:rPr lang="en-SG" sz="1000" baseline="0" dirty="0" smtClean="0"/>
                        <a:t> compensation – right</a:t>
                      </a:r>
                      <a:endParaRPr lang="en-SG" sz="1000" dirty="0"/>
                    </a:p>
                  </a:txBody>
                  <a:tcPr/>
                </a:tc>
                <a:tc>
                  <a:txBody>
                    <a:bodyPr/>
                    <a:lstStyle/>
                    <a:p>
                      <a:pPr algn="ctr"/>
                      <a:r>
                        <a:rPr lang="en-SG" sz="1000" dirty="0" smtClean="0"/>
                        <a:t>M09</a:t>
                      </a:r>
                      <a:endParaRPr lang="en-SG" sz="1000" dirty="0"/>
                    </a:p>
                  </a:txBody>
                  <a:tcPr/>
                </a:tc>
                <a:tc>
                  <a:txBody>
                    <a:bodyPr/>
                    <a:lstStyle/>
                    <a:p>
                      <a:r>
                        <a:rPr lang="en-SG" sz="1000" dirty="0" smtClean="0"/>
                        <a:t>Coolant off</a:t>
                      </a:r>
                      <a:endParaRPr lang="en-SG" sz="1000" dirty="0"/>
                    </a:p>
                  </a:txBody>
                  <a:tcPr/>
                </a:tc>
                <a:extLst>
                  <a:ext uri="{0D108BD9-81ED-4DB2-BD59-A6C34878D82A}">
                    <a16:rowId xmlns:a16="http://schemas.microsoft.com/office/drawing/2014/main" val="2787130437"/>
                  </a:ext>
                </a:extLst>
              </a:tr>
              <a:tr h="226291">
                <a:tc>
                  <a:txBody>
                    <a:bodyPr/>
                    <a:lstStyle/>
                    <a:p>
                      <a:pPr algn="ctr"/>
                      <a:r>
                        <a:rPr lang="en-SG" sz="1000" dirty="0" smtClean="0"/>
                        <a:t>G43</a:t>
                      </a:r>
                      <a:endParaRPr lang="en-SG" sz="1000" dirty="0"/>
                    </a:p>
                  </a:txBody>
                  <a:tcPr/>
                </a:tc>
                <a:tc>
                  <a:txBody>
                    <a:bodyPr/>
                    <a:lstStyle/>
                    <a:p>
                      <a:r>
                        <a:rPr lang="en-SG" sz="1000" dirty="0" smtClean="0"/>
                        <a:t>Cutter length</a:t>
                      </a:r>
                      <a:r>
                        <a:rPr lang="en-SG" sz="1000" baseline="0" dirty="0" smtClean="0"/>
                        <a:t> compensation</a:t>
                      </a:r>
                      <a:endParaRPr lang="en-SG" sz="1000" dirty="0"/>
                    </a:p>
                  </a:txBody>
                  <a:tcPr/>
                </a:tc>
                <a:tc>
                  <a:txBody>
                    <a:bodyPr/>
                    <a:lstStyle/>
                    <a:p>
                      <a:pPr algn="ctr"/>
                      <a:r>
                        <a:rPr lang="en-SG" sz="1000" dirty="0" smtClean="0"/>
                        <a:t>M10</a:t>
                      </a:r>
                      <a:endParaRPr lang="en-SG" sz="1000" dirty="0"/>
                    </a:p>
                  </a:txBody>
                  <a:tcPr/>
                </a:tc>
                <a:tc>
                  <a:txBody>
                    <a:bodyPr/>
                    <a:lstStyle/>
                    <a:p>
                      <a:r>
                        <a:rPr lang="en-SG" sz="1000" dirty="0" smtClean="0"/>
                        <a:t>Clamp</a:t>
                      </a:r>
                      <a:endParaRPr lang="en-SG" sz="1000" dirty="0"/>
                    </a:p>
                  </a:txBody>
                  <a:tcPr/>
                </a:tc>
                <a:extLst>
                  <a:ext uri="{0D108BD9-81ED-4DB2-BD59-A6C34878D82A}">
                    <a16:rowId xmlns:a16="http://schemas.microsoft.com/office/drawing/2014/main" val="2294033477"/>
                  </a:ext>
                </a:extLst>
              </a:tr>
              <a:tr h="226291">
                <a:tc>
                  <a:txBody>
                    <a:bodyPr/>
                    <a:lstStyle/>
                    <a:p>
                      <a:pPr algn="ctr"/>
                      <a:r>
                        <a:rPr lang="en-SG" sz="1000" dirty="0" smtClean="0"/>
                        <a:t>G44</a:t>
                      </a:r>
                      <a:endParaRPr lang="en-SG" sz="1000" dirty="0"/>
                    </a:p>
                  </a:txBody>
                  <a:tcPr/>
                </a:tc>
                <a:tc>
                  <a:txBody>
                    <a:bodyPr/>
                    <a:lstStyle/>
                    <a:p>
                      <a:r>
                        <a:rPr lang="en-SG" sz="1000" dirty="0" smtClean="0"/>
                        <a:t>Cancel</a:t>
                      </a:r>
                      <a:r>
                        <a:rPr lang="en-SG" sz="1000" baseline="0" dirty="0" smtClean="0"/>
                        <a:t> cutter length compensation</a:t>
                      </a:r>
                      <a:endParaRPr lang="en-SG" sz="1000" dirty="0"/>
                    </a:p>
                  </a:txBody>
                  <a:tcPr/>
                </a:tc>
                <a:tc>
                  <a:txBody>
                    <a:bodyPr/>
                    <a:lstStyle/>
                    <a:p>
                      <a:pPr algn="ctr"/>
                      <a:r>
                        <a:rPr lang="en-SG" sz="1000" dirty="0" smtClean="0"/>
                        <a:t>M11</a:t>
                      </a:r>
                      <a:endParaRPr lang="en-SG" sz="1000" dirty="0"/>
                    </a:p>
                  </a:txBody>
                  <a:tcPr/>
                </a:tc>
                <a:tc>
                  <a:txBody>
                    <a:bodyPr/>
                    <a:lstStyle/>
                    <a:p>
                      <a:r>
                        <a:rPr lang="en-SG" sz="1000" dirty="0" smtClean="0"/>
                        <a:t>Unclamp</a:t>
                      </a:r>
                      <a:endParaRPr lang="en-SG" sz="1000" dirty="0"/>
                    </a:p>
                  </a:txBody>
                  <a:tcPr/>
                </a:tc>
                <a:extLst>
                  <a:ext uri="{0D108BD9-81ED-4DB2-BD59-A6C34878D82A}">
                    <a16:rowId xmlns:a16="http://schemas.microsoft.com/office/drawing/2014/main" val="566839424"/>
                  </a:ext>
                </a:extLst>
              </a:tr>
              <a:tr h="226291">
                <a:tc>
                  <a:txBody>
                    <a:bodyPr/>
                    <a:lstStyle/>
                    <a:p>
                      <a:pPr algn="ctr"/>
                      <a:r>
                        <a:rPr lang="en-SG" sz="1000" dirty="0" smtClean="0"/>
                        <a:t>G70</a:t>
                      </a:r>
                      <a:endParaRPr lang="en-SG" sz="1000" dirty="0"/>
                    </a:p>
                  </a:txBody>
                  <a:tcPr/>
                </a:tc>
                <a:tc>
                  <a:txBody>
                    <a:bodyPr/>
                    <a:lstStyle/>
                    <a:p>
                      <a:r>
                        <a:rPr lang="en-SG" sz="1000" dirty="0" smtClean="0"/>
                        <a:t>Dimensions in inches</a:t>
                      </a:r>
                    </a:p>
                  </a:txBody>
                  <a:tcPr/>
                </a:tc>
                <a:tc>
                  <a:txBody>
                    <a:bodyPr/>
                    <a:lstStyle/>
                    <a:p>
                      <a:pPr algn="ctr"/>
                      <a:r>
                        <a:rPr lang="en-SG" sz="1000" dirty="0" smtClean="0"/>
                        <a:t>M13</a:t>
                      </a:r>
                      <a:endParaRPr lang="en-SG" sz="1000" dirty="0"/>
                    </a:p>
                  </a:txBody>
                  <a:tcPr/>
                </a:tc>
                <a:tc>
                  <a:txBody>
                    <a:bodyPr/>
                    <a:lstStyle/>
                    <a:p>
                      <a:r>
                        <a:rPr lang="en-SG" sz="1000" dirty="0" smtClean="0"/>
                        <a:t>Spindle clockwise, coolant on</a:t>
                      </a:r>
                      <a:endParaRPr lang="en-SG" sz="1000" dirty="0"/>
                    </a:p>
                  </a:txBody>
                  <a:tcPr/>
                </a:tc>
                <a:extLst>
                  <a:ext uri="{0D108BD9-81ED-4DB2-BD59-A6C34878D82A}">
                    <a16:rowId xmlns:a16="http://schemas.microsoft.com/office/drawing/2014/main" val="715068215"/>
                  </a:ext>
                </a:extLst>
              </a:tr>
              <a:tr h="226291">
                <a:tc>
                  <a:txBody>
                    <a:bodyPr/>
                    <a:lstStyle/>
                    <a:p>
                      <a:pPr algn="ctr"/>
                      <a:r>
                        <a:rPr lang="en-SG" sz="1000" dirty="0" smtClean="0"/>
                        <a:t>G71</a:t>
                      </a:r>
                      <a:endParaRPr lang="en-SG" sz="1000" dirty="0"/>
                    </a:p>
                  </a:txBody>
                  <a:tcPr/>
                </a:tc>
                <a:tc>
                  <a:txBody>
                    <a:bodyPr/>
                    <a:lstStyle/>
                    <a:p>
                      <a:r>
                        <a:rPr lang="en-SG" sz="1000" dirty="0" smtClean="0"/>
                        <a:t>Metric dimensions</a:t>
                      </a:r>
                      <a:endParaRPr lang="en-SG" sz="1000" dirty="0"/>
                    </a:p>
                  </a:txBody>
                  <a:tcPr/>
                </a:tc>
                <a:tc>
                  <a:txBody>
                    <a:bodyPr/>
                    <a:lstStyle/>
                    <a:p>
                      <a:pPr algn="ctr"/>
                      <a:r>
                        <a:rPr lang="en-SG" sz="1000" dirty="0" smtClean="0"/>
                        <a:t>M14</a:t>
                      </a:r>
                      <a:endParaRPr lang="en-SG" sz="1000" dirty="0"/>
                    </a:p>
                  </a:txBody>
                  <a:tcPr/>
                </a:tc>
                <a:tc>
                  <a:txBody>
                    <a:bodyPr/>
                    <a:lstStyle/>
                    <a:p>
                      <a:r>
                        <a:rPr lang="en-SG" sz="1000" dirty="0" smtClean="0"/>
                        <a:t>Spindle counter-clockwise, coolant on</a:t>
                      </a:r>
                      <a:endParaRPr lang="en-SG" sz="1000" dirty="0"/>
                    </a:p>
                  </a:txBody>
                  <a:tcPr/>
                </a:tc>
                <a:extLst>
                  <a:ext uri="{0D108BD9-81ED-4DB2-BD59-A6C34878D82A}">
                    <a16:rowId xmlns:a16="http://schemas.microsoft.com/office/drawing/2014/main" val="2415063413"/>
                  </a:ext>
                </a:extLst>
              </a:tr>
              <a:tr h="226291">
                <a:tc>
                  <a:txBody>
                    <a:bodyPr/>
                    <a:lstStyle/>
                    <a:p>
                      <a:pPr algn="ctr"/>
                      <a:r>
                        <a:rPr lang="en-SG" sz="1000" dirty="0" smtClean="0"/>
                        <a:t>G90</a:t>
                      </a:r>
                      <a:endParaRPr lang="en-SG" sz="1000" dirty="0"/>
                    </a:p>
                  </a:txBody>
                  <a:tcPr/>
                </a:tc>
                <a:tc>
                  <a:txBody>
                    <a:bodyPr/>
                    <a:lstStyle/>
                    <a:p>
                      <a:r>
                        <a:rPr lang="en-SG" sz="1000" dirty="0" smtClean="0"/>
                        <a:t>Absolute</a:t>
                      </a:r>
                      <a:r>
                        <a:rPr lang="en-SG" sz="1000" baseline="0" dirty="0" smtClean="0"/>
                        <a:t> dimensions</a:t>
                      </a:r>
                      <a:endParaRPr lang="en-SG" sz="1000" dirty="0"/>
                    </a:p>
                  </a:txBody>
                  <a:tcPr/>
                </a:tc>
                <a:tc>
                  <a:txBody>
                    <a:bodyPr/>
                    <a:lstStyle/>
                    <a:p>
                      <a:pPr algn="ctr"/>
                      <a:r>
                        <a:rPr lang="en-SG" sz="1000" dirty="0" smtClean="0"/>
                        <a:t>M30</a:t>
                      </a:r>
                      <a:endParaRPr lang="en-SG" sz="1000" dirty="0"/>
                    </a:p>
                  </a:txBody>
                  <a:tcPr/>
                </a:tc>
                <a:tc>
                  <a:txBody>
                    <a:bodyPr/>
                    <a:lstStyle/>
                    <a:p>
                      <a:r>
                        <a:rPr lang="en-SG" sz="1000" dirty="0" smtClean="0"/>
                        <a:t>End of tape, rewind</a:t>
                      </a:r>
                      <a:endParaRPr lang="en-SG" sz="1000" dirty="0"/>
                    </a:p>
                  </a:txBody>
                  <a:tcPr/>
                </a:tc>
                <a:extLst>
                  <a:ext uri="{0D108BD9-81ED-4DB2-BD59-A6C34878D82A}">
                    <a16:rowId xmlns:a16="http://schemas.microsoft.com/office/drawing/2014/main" val="3117797370"/>
                  </a:ext>
                </a:extLst>
              </a:tr>
              <a:tr h="226291">
                <a:tc>
                  <a:txBody>
                    <a:bodyPr/>
                    <a:lstStyle/>
                    <a:p>
                      <a:pPr algn="ctr"/>
                      <a:r>
                        <a:rPr lang="en-SG" sz="1000" dirty="0" smtClean="0"/>
                        <a:t>G91</a:t>
                      </a:r>
                      <a:endParaRPr lang="en-SG" sz="1000" dirty="0"/>
                    </a:p>
                  </a:txBody>
                  <a:tcPr/>
                </a:tc>
                <a:tc>
                  <a:txBody>
                    <a:bodyPr/>
                    <a:lstStyle/>
                    <a:p>
                      <a:r>
                        <a:rPr lang="en-SG" sz="1000" dirty="0" smtClean="0"/>
                        <a:t>Incremental dimensions</a:t>
                      </a:r>
                      <a:endParaRPr lang="en-SG" sz="1000" dirty="0"/>
                    </a:p>
                  </a:txBody>
                  <a:tcPr/>
                </a:tc>
                <a:tc>
                  <a:txBody>
                    <a:bodyPr/>
                    <a:lstStyle/>
                    <a:p>
                      <a:pPr algn="ctr"/>
                      <a:endParaRPr lang="en-SG" sz="1000" dirty="0"/>
                    </a:p>
                  </a:txBody>
                  <a:tcPr/>
                </a:tc>
                <a:tc>
                  <a:txBody>
                    <a:bodyPr/>
                    <a:lstStyle/>
                    <a:p>
                      <a:endParaRPr lang="en-SG" sz="1000" dirty="0"/>
                    </a:p>
                  </a:txBody>
                  <a:tcPr/>
                </a:tc>
                <a:extLst>
                  <a:ext uri="{0D108BD9-81ED-4DB2-BD59-A6C34878D82A}">
                    <a16:rowId xmlns:a16="http://schemas.microsoft.com/office/drawing/2014/main" val="2831748229"/>
                  </a:ext>
                </a:extLst>
              </a:tr>
              <a:tr h="226291">
                <a:tc>
                  <a:txBody>
                    <a:bodyPr/>
                    <a:lstStyle/>
                    <a:p>
                      <a:pPr algn="ctr"/>
                      <a:r>
                        <a:rPr lang="en-SG" sz="1000" dirty="0" smtClean="0"/>
                        <a:t>G92</a:t>
                      </a:r>
                      <a:endParaRPr lang="en-SG" sz="1000" dirty="0"/>
                    </a:p>
                  </a:txBody>
                  <a:tcPr/>
                </a:tc>
                <a:tc>
                  <a:txBody>
                    <a:bodyPr/>
                    <a:lstStyle/>
                    <a:p>
                      <a:r>
                        <a:rPr lang="en-SG" sz="1000" dirty="0" smtClean="0"/>
                        <a:t>Datum offset</a:t>
                      </a:r>
                      <a:endParaRPr lang="en-SG" sz="1000" dirty="0"/>
                    </a:p>
                  </a:txBody>
                  <a:tcPr/>
                </a:tc>
                <a:tc>
                  <a:txBody>
                    <a:bodyPr/>
                    <a:lstStyle/>
                    <a:p>
                      <a:pPr algn="ctr"/>
                      <a:endParaRPr lang="en-SG" sz="1000" dirty="0"/>
                    </a:p>
                  </a:txBody>
                  <a:tcPr/>
                </a:tc>
                <a:tc>
                  <a:txBody>
                    <a:bodyPr/>
                    <a:lstStyle/>
                    <a:p>
                      <a:endParaRPr lang="en-SG" sz="1000" dirty="0"/>
                    </a:p>
                  </a:txBody>
                  <a:tcPr/>
                </a:tc>
                <a:extLst>
                  <a:ext uri="{0D108BD9-81ED-4DB2-BD59-A6C34878D82A}">
                    <a16:rowId xmlns:a16="http://schemas.microsoft.com/office/drawing/2014/main" val="3886752568"/>
                  </a:ext>
                </a:extLst>
              </a:tr>
            </a:tbl>
          </a:graphicData>
        </a:graphic>
      </p:graphicFrame>
    </p:spTree>
    <p:extLst>
      <p:ext uri="{BB962C8B-B14F-4D97-AF65-F5344CB8AC3E}">
        <p14:creationId xmlns:p14="http://schemas.microsoft.com/office/powerpoint/2010/main" val="91996984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CNC operations</a:t>
            </a:r>
          </a:p>
        </p:txBody>
      </p:sp>
      <p:sp>
        <p:nvSpPr>
          <p:cNvPr id="3" name="内容占位符 2"/>
          <p:cNvSpPr>
            <a:spLocks noGrp="1"/>
          </p:cNvSpPr>
          <p:nvPr>
            <p:ph idx="1"/>
          </p:nvPr>
        </p:nvSpPr>
        <p:spPr/>
        <p:txBody>
          <a:bodyPr>
            <a:normAutofit fontScale="85000" lnSpcReduction="10000"/>
          </a:bodyPr>
          <a:lstStyle/>
          <a:p>
            <a:r>
              <a:rPr lang="en-SG" dirty="0" smtClean="0"/>
              <a:t>Absolute </a:t>
            </a:r>
            <a:r>
              <a:rPr lang="en-SG" dirty="0"/>
              <a:t>programming:</a:t>
            </a:r>
          </a:p>
          <a:p>
            <a:pPr marL="457200" lvl="1" indent="0">
              <a:buNone/>
            </a:pPr>
            <a:r>
              <a:rPr lang="en-SG" dirty="0"/>
              <a:t>– absolute coordinates are given in the </a:t>
            </a:r>
            <a:r>
              <a:rPr lang="en-SG" dirty="0" smtClean="0"/>
              <a:t>machine’s </a:t>
            </a:r>
            <a:r>
              <a:rPr lang="en-SG" dirty="0"/>
              <a:t>coordinate space</a:t>
            </a:r>
          </a:p>
          <a:p>
            <a:pPr marL="457200" lvl="1" indent="0">
              <a:buNone/>
            </a:pPr>
            <a:r>
              <a:rPr lang="en-SG" dirty="0"/>
              <a:t>– the origin may be redefined</a:t>
            </a:r>
          </a:p>
          <a:p>
            <a:r>
              <a:rPr lang="en-SG" dirty="0" smtClean="0"/>
              <a:t> </a:t>
            </a:r>
            <a:r>
              <a:rPr lang="en-SG" dirty="0"/>
              <a:t>Incremental programming:</a:t>
            </a:r>
          </a:p>
          <a:p>
            <a:pPr marL="457200" lvl="1" indent="0">
              <a:buNone/>
            </a:pPr>
            <a:r>
              <a:rPr lang="en-SG" dirty="0"/>
              <a:t>– each move is specified as an </a:t>
            </a:r>
            <a:r>
              <a:rPr lang="en-SG" dirty="0" smtClean="0"/>
              <a:t>increment </a:t>
            </a:r>
            <a:r>
              <a:rPr lang="en-SG" dirty="0"/>
              <a:t>from the previous position</a:t>
            </a:r>
          </a:p>
          <a:p>
            <a:pPr marL="457200" lvl="1" indent="0">
              <a:buNone/>
            </a:pPr>
            <a:r>
              <a:rPr lang="en-SG" dirty="0"/>
              <a:t>– the encoders must be moved to a </a:t>
            </a:r>
            <a:r>
              <a:rPr lang="en-SG" dirty="0" smtClean="0"/>
              <a:t>known </a:t>
            </a:r>
            <a:r>
              <a:rPr lang="en-SG" dirty="0"/>
              <a:t>position at start-up</a:t>
            </a:r>
          </a:p>
          <a:p>
            <a:r>
              <a:rPr lang="en-SG" dirty="0" smtClean="0"/>
              <a:t>Cutter </a:t>
            </a:r>
            <a:r>
              <a:rPr lang="en-SG" dirty="0"/>
              <a:t>compensation (Tool </a:t>
            </a:r>
            <a:r>
              <a:rPr lang="en-SG" dirty="0" smtClean="0"/>
              <a:t>Nose </a:t>
            </a:r>
            <a:r>
              <a:rPr lang="en-SG" dirty="0"/>
              <a:t>Radius Compensation):</a:t>
            </a:r>
          </a:p>
          <a:p>
            <a:pPr marL="457200" lvl="1" indent="0">
              <a:buNone/>
            </a:pPr>
            <a:r>
              <a:rPr lang="en-SG" dirty="0"/>
              <a:t>– most tools cut on a curved edge </a:t>
            </a:r>
            <a:r>
              <a:rPr lang="en-SG" dirty="0" smtClean="0"/>
              <a:t>rather </a:t>
            </a:r>
            <a:r>
              <a:rPr lang="en-SG" dirty="0"/>
              <a:t>than single point</a:t>
            </a:r>
          </a:p>
          <a:p>
            <a:pPr marL="457200" lvl="1" indent="0">
              <a:buNone/>
            </a:pPr>
            <a:r>
              <a:rPr lang="en-SG" dirty="0"/>
              <a:t>– the cutter path must be offset by the  </a:t>
            </a:r>
            <a:r>
              <a:rPr lang="en-SG" dirty="0" smtClean="0"/>
              <a:t>tool </a:t>
            </a:r>
            <a:r>
              <a:rPr lang="en-SG" dirty="0"/>
              <a:t>radius; the path defines the tool </a:t>
            </a:r>
            <a:r>
              <a:rPr lang="en-SG" dirty="0" smtClean="0"/>
              <a:t>side </a:t>
            </a:r>
            <a:r>
              <a:rPr lang="en-SG" dirty="0"/>
              <a:t>of profile</a:t>
            </a:r>
          </a:p>
          <a:p>
            <a:pPr marL="457200" lvl="1" indent="0">
              <a:buNone/>
            </a:pPr>
            <a:r>
              <a:rPr lang="en-SG" dirty="0"/>
              <a:t>– using a different tool should not affect </a:t>
            </a:r>
            <a:r>
              <a:rPr lang="en-SG" dirty="0" smtClean="0"/>
              <a:t>the program</a:t>
            </a:r>
          </a:p>
          <a:p>
            <a:r>
              <a:rPr lang="en-SG" dirty="0"/>
              <a:t>Constant surface </a:t>
            </a:r>
            <a:r>
              <a:rPr lang="en-SG" dirty="0" smtClean="0"/>
              <a:t>speed </a:t>
            </a:r>
            <a:r>
              <a:rPr lang="en-SG" dirty="0"/>
              <a:t>(CSS)</a:t>
            </a:r>
          </a:p>
          <a:p>
            <a:pPr marL="457200" lvl="1" indent="0">
              <a:buNone/>
            </a:pPr>
            <a:r>
              <a:rPr lang="en-SG" dirty="0"/>
              <a:t>– this automatically </a:t>
            </a:r>
            <a:r>
              <a:rPr lang="en-SG" dirty="0" smtClean="0"/>
              <a:t>adjusts </a:t>
            </a:r>
            <a:r>
              <a:rPr lang="en-SG" dirty="0"/>
              <a:t>the spindle </a:t>
            </a:r>
            <a:r>
              <a:rPr lang="en-SG" dirty="0" smtClean="0"/>
              <a:t>speed </a:t>
            </a:r>
            <a:r>
              <a:rPr lang="en-SG" dirty="0"/>
              <a:t>to maintain the </a:t>
            </a:r>
            <a:r>
              <a:rPr lang="en-SG" dirty="0" smtClean="0"/>
              <a:t>cutter </a:t>
            </a:r>
            <a:r>
              <a:rPr lang="en-SG" dirty="0"/>
              <a:t>speed with </a:t>
            </a:r>
            <a:r>
              <a:rPr lang="en-SG" dirty="0" smtClean="0"/>
              <a:t>respect </a:t>
            </a:r>
            <a:r>
              <a:rPr lang="en-SG" dirty="0"/>
              <a:t>to </a:t>
            </a:r>
            <a:r>
              <a:rPr lang="en-SG" dirty="0" err="1" smtClean="0"/>
              <a:t>workpiece</a:t>
            </a:r>
            <a:endParaRPr lang="en-SG" dirty="0"/>
          </a:p>
        </p:txBody>
      </p:sp>
      <p:pic>
        <p:nvPicPr>
          <p:cNvPr id="4" name="图片 3"/>
          <p:cNvPicPr>
            <a:picLocks noChangeAspect="1"/>
          </p:cNvPicPr>
          <p:nvPr/>
        </p:nvPicPr>
        <p:blipFill>
          <a:blip r:embed="rId2"/>
          <a:stretch>
            <a:fillRect/>
          </a:stretch>
        </p:blipFill>
        <p:spPr>
          <a:xfrm>
            <a:off x="8522778" y="2587008"/>
            <a:ext cx="2997354" cy="1517728"/>
          </a:xfrm>
          <a:prstGeom prst="rect">
            <a:avLst/>
          </a:prstGeom>
        </p:spPr>
      </p:pic>
    </p:spTree>
    <p:extLst>
      <p:ext uri="{BB962C8B-B14F-4D97-AF65-F5344CB8AC3E}">
        <p14:creationId xmlns:p14="http://schemas.microsoft.com/office/powerpoint/2010/main" val="291722517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Machining from 3D models</a:t>
            </a:r>
            <a:endParaRPr lang="en-SG" dirty="0"/>
          </a:p>
        </p:txBody>
      </p:sp>
      <p:sp>
        <p:nvSpPr>
          <p:cNvPr id="3" name="内容占位符 2"/>
          <p:cNvSpPr>
            <a:spLocks noGrp="1"/>
          </p:cNvSpPr>
          <p:nvPr>
            <p:ph idx="1"/>
          </p:nvPr>
        </p:nvSpPr>
        <p:spPr/>
        <p:txBody>
          <a:bodyPr/>
          <a:lstStyle/>
          <a:p>
            <a:endParaRPr lang="en-SG"/>
          </a:p>
        </p:txBody>
      </p:sp>
    </p:spTree>
    <p:extLst>
      <p:ext uri="{BB962C8B-B14F-4D97-AF65-F5344CB8AC3E}">
        <p14:creationId xmlns:p14="http://schemas.microsoft.com/office/powerpoint/2010/main" val="163511417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Material handling in CAM environment</a:t>
            </a:r>
            <a:endParaRPr lang="en-SG" dirty="0"/>
          </a:p>
        </p:txBody>
      </p:sp>
      <p:sp>
        <p:nvSpPr>
          <p:cNvPr id="3" name="内容占位符 2"/>
          <p:cNvSpPr>
            <a:spLocks noGrp="1"/>
          </p:cNvSpPr>
          <p:nvPr>
            <p:ph idx="1"/>
          </p:nvPr>
        </p:nvSpPr>
        <p:spPr/>
        <p:txBody>
          <a:bodyPr/>
          <a:lstStyle/>
          <a:p>
            <a:r>
              <a:rPr lang="en-SG" dirty="0" smtClean="0"/>
              <a:t>Logistic and storage system </a:t>
            </a:r>
          </a:p>
          <a:p>
            <a:pPr lvl="1"/>
            <a:r>
              <a:rPr lang="en-SG" dirty="0" smtClean="0"/>
              <a:t>AGVS </a:t>
            </a:r>
          </a:p>
          <a:p>
            <a:pPr lvl="1"/>
            <a:r>
              <a:rPr lang="en-SG" dirty="0" smtClean="0"/>
              <a:t>AS/RS </a:t>
            </a:r>
          </a:p>
          <a:p>
            <a:pPr lvl="1"/>
            <a:r>
              <a:rPr lang="en-SG" dirty="0" err="1" smtClean="0"/>
              <a:t>Swarf</a:t>
            </a:r>
            <a:r>
              <a:rPr lang="en-SG" dirty="0" smtClean="0"/>
              <a:t> handling and disposal of wastes </a:t>
            </a:r>
          </a:p>
          <a:p>
            <a:r>
              <a:rPr lang="en-SG" dirty="0" smtClean="0"/>
              <a:t>Assembly lines </a:t>
            </a:r>
          </a:p>
          <a:p>
            <a:pPr lvl="1"/>
            <a:r>
              <a:rPr lang="en-SG" dirty="0" smtClean="0"/>
              <a:t>Quantitative analysis of assembly systems.</a:t>
            </a:r>
          </a:p>
          <a:p>
            <a:endParaRPr lang="en-SG" dirty="0"/>
          </a:p>
        </p:txBody>
      </p:sp>
    </p:spTree>
    <p:extLst>
      <p:ext uri="{BB962C8B-B14F-4D97-AF65-F5344CB8AC3E}">
        <p14:creationId xmlns:p14="http://schemas.microsoft.com/office/powerpoint/2010/main" val="93867291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Key disciplines of manufacturing under </a:t>
            </a:r>
            <a:r>
              <a:rPr lang="en-SG" dirty="0" err="1" smtClean="0"/>
              <a:t>Solidworks</a:t>
            </a:r>
            <a:r>
              <a:rPr lang="en-SG" dirty="0" smtClean="0"/>
              <a:t> environment</a:t>
            </a:r>
            <a:endParaRPr lang="en-SG" dirty="0"/>
          </a:p>
        </p:txBody>
      </p:sp>
      <p:sp>
        <p:nvSpPr>
          <p:cNvPr id="3" name="内容占位符 2"/>
          <p:cNvSpPr>
            <a:spLocks noGrp="1"/>
          </p:cNvSpPr>
          <p:nvPr>
            <p:ph idx="1"/>
          </p:nvPr>
        </p:nvSpPr>
        <p:spPr/>
        <p:txBody>
          <a:bodyPr/>
          <a:lstStyle/>
          <a:p>
            <a:r>
              <a:rPr lang="en-SG" dirty="0"/>
              <a:t>Configuration for a mill or turn machine</a:t>
            </a:r>
          </a:p>
          <a:p>
            <a:r>
              <a:rPr lang="en-SG" dirty="0"/>
              <a:t>Features to machining strategy</a:t>
            </a:r>
          </a:p>
          <a:p>
            <a:r>
              <a:rPr lang="en-SG" dirty="0"/>
              <a:t>Generate operation plan</a:t>
            </a:r>
          </a:p>
          <a:p>
            <a:r>
              <a:rPr lang="en-SG" dirty="0"/>
              <a:t>Generate tool path</a:t>
            </a:r>
          </a:p>
          <a:p>
            <a:r>
              <a:rPr lang="en-SG" dirty="0"/>
              <a:t>Simulation</a:t>
            </a:r>
          </a:p>
          <a:p>
            <a:r>
              <a:rPr lang="en-SG" dirty="0"/>
              <a:t>Post process</a:t>
            </a:r>
          </a:p>
          <a:p>
            <a:pPr marL="0" indent="0">
              <a:buNone/>
            </a:pPr>
            <a:endParaRPr lang="en-SG" dirty="0"/>
          </a:p>
        </p:txBody>
      </p:sp>
    </p:spTree>
    <p:extLst>
      <p:ext uri="{BB962C8B-B14F-4D97-AF65-F5344CB8AC3E}">
        <p14:creationId xmlns:p14="http://schemas.microsoft.com/office/powerpoint/2010/main" val="4246989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Homogenous transformation matrix</a:t>
            </a:r>
          </a:p>
        </p:txBody>
      </p:sp>
      <p:sp>
        <p:nvSpPr>
          <p:cNvPr id="3" name="内容占位符 2"/>
          <p:cNvSpPr>
            <a:spLocks noGrp="1"/>
          </p:cNvSpPr>
          <p:nvPr>
            <p:ph idx="1"/>
          </p:nvPr>
        </p:nvSpPr>
        <p:spPr/>
        <p:txBody>
          <a:bodyPr>
            <a:normAutofit fontScale="92500" lnSpcReduction="20000"/>
          </a:bodyPr>
          <a:lstStyle/>
          <a:p>
            <a:r>
              <a:rPr lang="en-SG" dirty="0" smtClean="0"/>
              <a:t>Let</a:t>
            </a:r>
          </a:p>
          <a:p>
            <a:endParaRPr lang="en-SG" dirty="0"/>
          </a:p>
          <a:p>
            <a:pPr marL="0" indent="0">
              <a:buNone/>
            </a:pPr>
            <a:endParaRPr lang="en-SG" dirty="0" smtClean="0"/>
          </a:p>
          <a:p>
            <a:pPr marL="0" indent="0">
              <a:buNone/>
            </a:pPr>
            <a:endParaRPr lang="en-SG" dirty="0" smtClean="0"/>
          </a:p>
          <a:p>
            <a:pPr marL="0" indent="0">
              <a:buNone/>
            </a:pPr>
            <a:r>
              <a:rPr lang="en-SG" dirty="0" smtClean="0"/>
              <a:t>The above matrix become</a:t>
            </a:r>
          </a:p>
          <a:p>
            <a:pPr marL="0" indent="0">
              <a:buNone/>
            </a:pPr>
            <a:endParaRPr lang="en-SG" dirty="0"/>
          </a:p>
          <a:p>
            <a:pPr marL="0" indent="0">
              <a:buNone/>
            </a:pPr>
            <a:endParaRPr lang="en-SG" dirty="0" smtClean="0"/>
          </a:p>
          <a:p>
            <a:pPr marL="0" indent="0">
              <a:buNone/>
            </a:pPr>
            <a:endParaRPr lang="en-SG" dirty="0"/>
          </a:p>
          <a:p>
            <a:pPr marL="0" indent="0">
              <a:buNone/>
            </a:pPr>
            <a:r>
              <a:rPr lang="en-SG" dirty="0" smtClean="0"/>
              <a:t>T is to transform coordinate components, </a:t>
            </a:r>
            <a:r>
              <a:rPr lang="en-SG" b="1" dirty="0" smtClean="0"/>
              <a:t>o</a:t>
            </a:r>
            <a:r>
              <a:rPr lang="en-SG" dirty="0" smtClean="0"/>
              <a:t> means origin point shifting,</a:t>
            </a:r>
          </a:p>
          <a:p>
            <a:pPr marL="0" indent="0">
              <a:buNone/>
            </a:pPr>
            <a:r>
              <a:rPr lang="en-SG" b="1" dirty="0" smtClean="0"/>
              <a:t>p</a:t>
            </a:r>
            <a:r>
              <a:rPr lang="en-SG" dirty="0" smtClean="0"/>
              <a:t> </a:t>
            </a:r>
            <a:r>
              <a:rPr lang="en-SG" dirty="0"/>
              <a:t>is </a:t>
            </a:r>
            <a:r>
              <a:rPr lang="en-SG" dirty="0" smtClean="0"/>
              <a:t>perspective vector, s </a:t>
            </a:r>
            <a:r>
              <a:rPr lang="en-SG" dirty="0"/>
              <a:t>means </a:t>
            </a:r>
            <a:r>
              <a:rPr lang="en-SG" dirty="0" smtClean="0"/>
              <a:t>perspective shifting </a:t>
            </a:r>
            <a:endParaRPr lang="en-SG" dirty="0"/>
          </a:p>
        </p:txBody>
      </p:sp>
      <p:graphicFrame>
        <p:nvGraphicFramePr>
          <p:cNvPr id="4" name="对象 3"/>
          <p:cNvGraphicFramePr>
            <a:graphicFrameLocks noChangeAspect="1"/>
          </p:cNvGraphicFramePr>
          <p:nvPr>
            <p:extLst/>
          </p:nvPr>
        </p:nvGraphicFramePr>
        <p:xfrm>
          <a:off x="4097548" y="1825625"/>
          <a:ext cx="2716780" cy="1769066"/>
        </p:xfrm>
        <a:graphic>
          <a:graphicData uri="http://schemas.openxmlformats.org/presentationml/2006/ole">
            <mc:AlternateContent xmlns:mc="http://schemas.openxmlformats.org/markup-compatibility/2006">
              <mc:Choice xmlns:v="urn:schemas-microsoft-com:vml" Requires="v">
                <p:oleObj spid="_x0000_s39222" name="Equation" r:id="rId3" imgW="1091880" imgH="711000" progId="Equation.DSMT4">
                  <p:embed/>
                </p:oleObj>
              </mc:Choice>
              <mc:Fallback>
                <p:oleObj name="Equation" r:id="rId3" imgW="1091880" imgH="711000" progId="Equation.DSMT4">
                  <p:embed/>
                  <p:pic>
                    <p:nvPicPr>
                      <p:cNvPr id="4" name="对象 3"/>
                      <p:cNvPicPr/>
                      <p:nvPr/>
                    </p:nvPicPr>
                    <p:blipFill>
                      <a:blip r:embed="rId4"/>
                      <a:stretch>
                        <a:fillRect/>
                      </a:stretch>
                    </p:blipFill>
                    <p:spPr>
                      <a:xfrm>
                        <a:off x="4097548" y="1825625"/>
                        <a:ext cx="2716780" cy="1769066"/>
                      </a:xfrm>
                      <a:prstGeom prst="rect">
                        <a:avLst/>
                      </a:prstGeom>
                    </p:spPr>
                  </p:pic>
                </p:oleObj>
              </mc:Fallback>
            </mc:AlternateContent>
          </a:graphicData>
        </a:graphic>
      </p:graphicFrame>
      <p:graphicFrame>
        <p:nvGraphicFramePr>
          <p:cNvPr id="5" name="对象 4"/>
          <p:cNvGraphicFramePr>
            <a:graphicFrameLocks noChangeAspect="1"/>
          </p:cNvGraphicFramePr>
          <p:nvPr>
            <p:extLst/>
          </p:nvPr>
        </p:nvGraphicFramePr>
        <p:xfrm>
          <a:off x="4840212" y="3729628"/>
          <a:ext cx="1455738" cy="1165225"/>
        </p:xfrm>
        <a:graphic>
          <a:graphicData uri="http://schemas.openxmlformats.org/presentationml/2006/ole">
            <mc:AlternateContent xmlns:mc="http://schemas.openxmlformats.org/markup-compatibility/2006">
              <mc:Choice xmlns:v="urn:schemas-microsoft-com:vml" Requires="v">
                <p:oleObj spid="_x0000_s39223" name="Equation" r:id="rId5" imgW="571320" imgH="457200" progId="Equation.DSMT4">
                  <p:embed/>
                </p:oleObj>
              </mc:Choice>
              <mc:Fallback>
                <p:oleObj name="Equation" r:id="rId5" imgW="571320" imgH="457200" progId="Equation.DSMT4">
                  <p:embed/>
                  <p:pic>
                    <p:nvPicPr>
                      <p:cNvPr id="5" name="对象 4"/>
                      <p:cNvPicPr/>
                      <p:nvPr/>
                    </p:nvPicPr>
                    <p:blipFill>
                      <a:blip r:embed="rId6"/>
                      <a:stretch>
                        <a:fillRect/>
                      </a:stretch>
                    </p:blipFill>
                    <p:spPr>
                      <a:xfrm>
                        <a:off x="4840212" y="3729628"/>
                        <a:ext cx="1455738" cy="1165225"/>
                      </a:xfrm>
                      <a:prstGeom prst="rect">
                        <a:avLst/>
                      </a:prstGeom>
                    </p:spPr>
                  </p:pic>
                </p:oleObj>
              </mc:Fallback>
            </mc:AlternateContent>
          </a:graphicData>
        </a:graphic>
      </p:graphicFrame>
    </p:spTree>
    <p:extLst>
      <p:ext uri="{BB962C8B-B14F-4D97-AF65-F5344CB8AC3E}">
        <p14:creationId xmlns:p14="http://schemas.microsoft.com/office/powerpoint/2010/main" val="17633661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The following slides are only for learning purpose</a:t>
            </a:r>
            <a:endParaRPr lang="en-SG" dirty="0"/>
          </a:p>
        </p:txBody>
      </p:sp>
      <p:sp>
        <p:nvSpPr>
          <p:cNvPr id="3" name="内容占位符 2"/>
          <p:cNvSpPr>
            <a:spLocks noGrp="1"/>
          </p:cNvSpPr>
          <p:nvPr>
            <p:ph idx="1"/>
          </p:nvPr>
        </p:nvSpPr>
        <p:spPr/>
        <p:txBody>
          <a:bodyPr/>
          <a:lstStyle/>
          <a:p>
            <a:endParaRPr lang="en-SG" dirty="0"/>
          </a:p>
        </p:txBody>
      </p:sp>
    </p:spTree>
    <p:extLst>
      <p:ext uri="{BB962C8B-B14F-4D97-AF65-F5344CB8AC3E}">
        <p14:creationId xmlns:p14="http://schemas.microsoft.com/office/powerpoint/2010/main" val="353798121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SG" dirty="0"/>
          </a:p>
        </p:txBody>
      </p:sp>
      <p:sp>
        <p:nvSpPr>
          <p:cNvPr id="3" name="内容占位符 2"/>
          <p:cNvSpPr>
            <a:spLocks noGrp="1"/>
          </p:cNvSpPr>
          <p:nvPr>
            <p:ph idx="1"/>
          </p:nvPr>
        </p:nvSpPr>
        <p:spPr/>
        <p:txBody>
          <a:bodyPr/>
          <a:lstStyle/>
          <a:p>
            <a:r>
              <a:rPr lang="en-SG" dirty="0" smtClean="0"/>
              <a:t>Create a new part</a:t>
            </a:r>
          </a:p>
          <a:p>
            <a:r>
              <a:rPr lang="en-SG" dirty="0" smtClean="0"/>
              <a:t>Check the unit setting</a:t>
            </a:r>
          </a:p>
          <a:p>
            <a:r>
              <a:rPr lang="en-SG" dirty="0" smtClean="0"/>
              <a:t>Using sketch to create part body</a:t>
            </a:r>
          </a:p>
          <a:p>
            <a:pPr lvl="1"/>
            <a:r>
              <a:rPr lang="en-SG" dirty="0" smtClean="0"/>
              <a:t>Smart dimension is an import tool to drive the model </a:t>
            </a:r>
            <a:r>
              <a:rPr lang="en-SG" dirty="0" err="1" smtClean="0"/>
              <a:t>creatation</a:t>
            </a:r>
            <a:endParaRPr lang="en-SG" dirty="0" smtClean="0"/>
          </a:p>
          <a:p>
            <a:pPr lvl="1"/>
            <a:endParaRPr lang="en-SG" dirty="0" smtClean="0"/>
          </a:p>
        </p:txBody>
      </p:sp>
    </p:spTree>
    <p:extLst>
      <p:ext uri="{BB962C8B-B14F-4D97-AF65-F5344CB8AC3E}">
        <p14:creationId xmlns:p14="http://schemas.microsoft.com/office/powerpoint/2010/main" val="113063637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SG"/>
          </a:p>
        </p:txBody>
      </p:sp>
      <p:sp>
        <p:nvSpPr>
          <p:cNvPr id="3" name="内容占位符 2"/>
          <p:cNvSpPr>
            <a:spLocks noGrp="1"/>
          </p:cNvSpPr>
          <p:nvPr>
            <p:ph idx="1"/>
          </p:nvPr>
        </p:nvSpPr>
        <p:spPr/>
        <p:txBody>
          <a:bodyPr/>
          <a:lstStyle/>
          <a:p>
            <a:r>
              <a:rPr lang="en-SG" dirty="0"/>
              <a:t>Go to the </a:t>
            </a:r>
            <a:r>
              <a:rPr lang="en-SG" dirty="0" err="1"/>
              <a:t>Solidworks</a:t>
            </a:r>
            <a:r>
              <a:rPr lang="en-SG" dirty="0"/>
              <a:t> CAM module(just perform each of tool button alone the toolbar from left to right, one can finally get the tool path and G-codes)</a:t>
            </a:r>
          </a:p>
          <a:p>
            <a:pPr lvl="1"/>
            <a:r>
              <a:rPr lang="en-SG" dirty="0"/>
              <a:t>Define machine</a:t>
            </a:r>
          </a:p>
          <a:p>
            <a:pPr lvl="1"/>
            <a:r>
              <a:rPr lang="en-SG" dirty="0"/>
              <a:t>Setup coordinate system</a:t>
            </a:r>
          </a:p>
          <a:p>
            <a:pPr lvl="1"/>
            <a:r>
              <a:rPr lang="en-SG" dirty="0"/>
              <a:t>Define stock size using stock </a:t>
            </a:r>
            <a:r>
              <a:rPr lang="en-SG" dirty="0" smtClean="0"/>
              <a:t>manager</a:t>
            </a:r>
          </a:p>
          <a:p>
            <a:endParaRPr lang="en-SG" dirty="0"/>
          </a:p>
        </p:txBody>
      </p:sp>
    </p:spTree>
    <p:extLst>
      <p:ext uri="{BB962C8B-B14F-4D97-AF65-F5344CB8AC3E}">
        <p14:creationId xmlns:p14="http://schemas.microsoft.com/office/powerpoint/2010/main" val="48285584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SG"/>
          </a:p>
        </p:txBody>
      </p:sp>
      <p:sp>
        <p:nvSpPr>
          <p:cNvPr id="3" name="内容占位符 2"/>
          <p:cNvSpPr>
            <a:spLocks noGrp="1"/>
          </p:cNvSpPr>
          <p:nvPr>
            <p:ph idx="1"/>
          </p:nvPr>
        </p:nvSpPr>
        <p:spPr/>
        <p:txBody>
          <a:bodyPr/>
          <a:lstStyle/>
          <a:p>
            <a:pPr lvl="1"/>
            <a:r>
              <a:rPr lang="en-SG" dirty="0"/>
              <a:t>Using setup-&gt;mill setup to tell the machine which direction is the machining (removing material) direction.</a:t>
            </a:r>
          </a:p>
          <a:p>
            <a:pPr lvl="1"/>
            <a:r>
              <a:rPr lang="en-SG" dirty="0"/>
              <a:t>Extract </a:t>
            </a:r>
            <a:r>
              <a:rPr lang="en-SG" dirty="0" err="1"/>
              <a:t>machinable</a:t>
            </a:r>
            <a:r>
              <a:rPr lang="en-SG" dirty="0"/>
              <a:t> features(which features will be removed)</a:t>
            </a:r>
          </a:p>
          <a:p>
            <a:pPr lvl="1"/>
            <a:r>
              <a:rPr lang="en-SG" dirty="0"/>
              <a:t>Generate operation plan(usually have cutting times for the same surface)</a:t>
            </a:r>
          </a:p>
          <a:p>
            <a:pPr lvl="2"/>
            <a:r>
              <a:rPr lang="en-SG" dirty="0"/>
              <a:t>Adjust the plan by removing part of operations or changing some parameters for </a:t>
            </a:r>
            <a:r>
              <a:rPr lang="en-SG" dirty="0" smtClean="0"/>
              <a:t>cutting</a:t>
            </a:r>
          </a:p>
          <a:p>
            <a:pPr lvl="2"/>
            <a:r>
              <a:rPr lang="en-SG" dirty="0" smtClean="0"/>
              <a:t>How to decide the basic cutting parameters(F/S):</a:t>
            </a:r>
          </a:p>
          <a:p>
            <a:pPr lvl="3"/>
            <a:r>
              <a:rPr lang="en-SG" dirty="0" smtClean="0"/>
              <a:t>Cutting and spindle speed calculations</a:t>
            </a:r>
          </a:p>
          <a:p>
            <a:pPr lvl="2"/>
            <a:endParaRPr lang="en-SG" dirty="0"/>
          </a:p>
          <a:p>
            <a:pPr lvl="2"/>
            <a:endParaRPr lang="en-SG" dirty="0" smtClean="0"/>
          </a:p>
          <a:p>
            <a:pPr lvl="2"/>
            <a:endParaRPr lang="en-SG" dirty="0" smtClean="0"/>
          </a:p>
          <a:p>
            <a:pPr lvl="1"/>
            <a:endParaRPr lang="en-SG" dirty="0"/>
          </a:p>
        </p:txBody>
      </p:sp>
      <p:graphicFrame>
        <p:nvGraphicFramePr>
          <p:cNvPr id="4" name="对象 3"/>
          <p:cNvGraphicFramePr>
            <a:graphicFrameLocks noChangeAspect="1"/>
          </p:cNvGraphicFramePr>
          <p:nvPr>
            <p:extLst>
              <p:ext uri="{D42A27DB-BD31-4B8C-83A1-F6EECF244321}">
                <p14:modId xmlns:p14="http://schemas.microsoft.com/office/powerpoint/2010/main" val="3901497150"/>
              </p:ext>
            </p:extLst>
          </p:nvPr>
        </p:nvGraphicFramePr>
        <p:xfrm>
          <a:off x="4747039" y="4676621"/>
          <a:ext cx="2697922" cy="1303490"/>
        </p:xfrm>
        <a:graphic>
          <a:graphicData uri="http://schemas.openxmlformats.org/presentationml/2006/ole">
            <mc:AlternateContent xmlns:mc="http://schemas.openxmlformats.org/markup-compatibility/2006">
              <mc:Choice xmlns:v="urn:schemas-microsoft-com:vml" Requires="v">
                <p:oleObj spid="_x0000_s1754" name="Equation" r:id="rId3" imgW="2260440" imgH="1091880" progId="Equation.DSMT4">
                  <p:embed/>
                </p:oleObj>
              </mc:Choice>
              <mc:Fallback>
                <p:oleObj name="Equation" r:id="rId3" imgW="2260440" imgH="1091880" progId="Equation.DSMT4">
                  <p:embed/>
                  <p:pic>
                    <p:nvPicPr>
                      <p:cNvPr id="0" name=""/>
                      <p:cNvPicPr/>
                      <p:nvPr/>
                    </p:nvPicPr>
                    <p:blipFill>
                      <a:blip r:embed="rId4"/>
                      <a:stretch>
                        <a:fillRect/>
                      </a:stretch>
                    </p:blipFill>
                    <p:spPr>
                      <a:xfrm>
                        <a:off x="4747039" y="4676621"/>
                        <a:ext cx="2697922" cy="1303490"/>
                      </a:xfrm>
                      <a:prstGeom prst="rect">
                        <a:avLst/>
                      </a:prstGeom>
                    </p:spPr>
                  </p:pic>
                </p:oleObj>
              </mc:Fallback>
            </mc:AlternateContent>
          </a:graphicData>
        </a:graphic>
      </p:graphicFrame>
    </p:spTree>
    <p:extLst>
      <p:ext uri="{BB962C8B-B14F-4D97-AF65-F5344CB8AC3E}">
        <p14:creationId xmlns:p14="http://schemas.microsoft.com/office/powerpoint/2010/main" val="80903918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SG"/>
          </a:p>
        </p:txBody>
      </p:sp>
      <p:sp>
        <p:nvSpPr>
          <p:cNvPr id="3" name="内容占位符 2"/>
          <p:cNvSpPr>
            <a:spLocks noGrp="1"/>
          </p:cNvSpPr>
          <p:nvPr>
            <p:ph idx="1"/>
          </p:nvPr>
        </p:nvSpPr>
        <p:spPr/>
        <p:txBody>
          <a:bodyPr/>
          <a:lstStyle/>
          <a:p>
            <a:pPr marL="1600200" lvl="5">
              <a:spcBef>
                <a:spcPts val="1000"/>
              </a:spcBef>
            </a:pPr>
            <a:r>
              <a:rPr lang="en-SG" dirty="0"/>
              <a:t>Feed rate </a:t>
            </a:r>
            <a:r>
              <a:rPr lang="en-SG" dirty="0" err="1" smtClean="0"/>
              <a:t>calculatons</a:t>
            </a:r>
            <a:endParaRPr lang="en-SG" dirty="0" smtClean="0"/>
          </a:p>
          <a:p>
            <a:pPr marL="1143000" lvl="4">
              <a:spcBef>
                <a:spcPts val="1000"/>
              </a:spcBef>
            </a:pPr>
            <a:endParaRPr lang="en-SG" dirty="0" smtClean="0"/>
          </a:p>
          <a:p>
            <a:pPr marL="1143000" lvl="4">
              <a:spcBef>
                <a:spcPts val="1000"/>
              </a:spcBef>
            </a:pPr>
            <a:endParaRPr lang="en-SG" dirty="0"/>
          </a:p>
          <a:p>
            <a:pPr marL="1143000" lvl="4">
              <a:spcBef>
                <a:spcPts val="1000"/>
              </a:spcBef>
            </a:pPr>
            <a:endParaRPr lang="en-SG" dirty="0" smtClean="0"/>
          </a:p>
          <a:p>
            <a:pPr marL="1143000" lvl="4">
              <a:spcBef>
                <a:spcPts val="1000"/>
              </a:spcBef>
            </a:pPr>
            <a:endParaRPr lang="en-SG" dirty="0"/>
          </a:p>
          <a:p>
            <a:pPr marL="1143000" lvl="4">
              <a:spcBef>
                <a:spcPts val="1000"/>
              </a:spcBef>
            </a:pPr>
            <a:endParaRPr lang="en-SG" dirty="0" smtClean="0"/>
          </a:p>
          <a:p>
            <a:pPr marL="1143000" lvl="4">
              <a:spcBef>
                <a:spcPts val="1000"/>
              </a:spcBef>
            </a:pPr>
            <a:endParaRPr lang="en-SG" dirty="0"/>
          </a:p>
          <a:p>
            <a:pPr marL="1828800" lvl="6" indent="0">
              <a:spcBef>
                <a:spcPts val="1000"/>
              </a:spcBef>
              <a:buNone/>
            </a:pPr>
            <a:r>
              <a:rPr lang="en-SG" dirty="0" err="1" smtClean="0"/>
              <a:t>Ususlly</a:t>
            </a:r>
            <a:r>
              <a:rPr lang="en-SG" dirty="0" smtClean="0"/>
              <a:t>, we have general start </a:t>
            </a:r>
            <a:r>
              <a:rPr lang="en-SG" dirty="0" err="1" smtClean="0"/>
              <a:t>conditons</a:t>
            </a:r>
            <a:r>
              <a:rPr lang="en-SG" dirty="0" smtClean="0"/>
              <a:t>, in which</a:t>
            </a:r>
          </a:p>
          <a:p>
            <a:pPr marL="1371600" lvl="5" indent="0">
              <a:spcBef>
                <a:spcPts val="1000"/>
              </a:spcBef>
              <a:buNone/>
            </a:pPr>
            <a:endParaRPr lang="en-SG" dirty="0"/>
          </a:p>
          <a:p>
            <a:pPr marL="1371600" lvl="5" indent="0">
              <a:spcBef>
                <a:spcPts val="1000"/>
              </a:spcBef>
              <a:buNone/>
            </a:pPr>
            <a:endParaRPr lang="en-SG" dirty="0" smtClean="0"/>
          </a:p>
          <a:p>
            <a:pPr marL="1828800" lvl="6" indent="0">
              <a:spcBef>
                <a:spcPts val="1000"/>
              </a:spcBef>
              <a:buNone/>
            </a:pPr>
            <a:r>
              <a:rPr lang="en-SG" dirty="0" smtClean="0"/>
              <a:t>For HSS(high speed steel tool)</a:t>
            </a:r>
          </a:p>
          <a:p>
            <a:pPr marL="1371600" lvl="5" indent="0">
              <a:spcBef>
                <a:spcPts val="1000"/>
              </a:spcBef>
              <a:buNone/>
            </a:pPr>
            <a:endParaRPr lang="en-SG" dirty="0"/>
          </a:p>
          <a:p>
            <a:pPr marL="1371600" lvl="5" indent="0">
              <a:spcBef>
                <a:spcPts val="1000"/>
              </a:spcBef>
              <a:buNone/>
            </a:pPr>
            <a:endParaRPr lang="en-SG" dirty="0" smtClean="0"/>
          </a:p>
          <a:p>
            <a:pPr marL="1371600" lvl="5" indent="0">
              <a:spcBef>
                <a:spcPts val="1000"/>
              </a:spcBef>
              <a:buNone/>
            </a:pPr>
            <a:endParaRPr lang="en-SG" dirty="0"/>
          </a:p>
          <a:p>
            <a:endParaRPr lang="en-SG" dirty="0"/>
          </a:p>
        </p:txBody>
      </p:sp>
      <p:graphicFrame>
        <p:nvGraphicFramePr>
          <p:cNvPr id="4" name="对象 3"/>
          <p:cNvGraphicFramePr>
            <a:graphicFrameLocks noChangeAspect="1"/>
          </p:cNvGraphicFramePr>
          <p:nvPr>
            <p:extLst>
              <p:ext uri="{D42A27DB-BD31-4B8C-83A1-F6EECF244321}">
                <p14:modId xmlns:p14="http://schemas.microsoft.com/office/powerpoint/2010/main" val="2240036248"/>
              </p:ext>
            </p:extLst>
          </p:nvPr>
        </p:nvGraphicFramePr>
        <p:xfrm>
          <a:off x="3799509" y="2241344"/>
          <a:ext cx="2133600" cy="1879600"/>
        </p:xfrm>
        <a:graphic>
          <a:graphicData uri="http://schemas.openxmlformats.org/presentationml/2006/ole">
            <mc:AlternateContent xmlns:mc="http://schemas.openxmlformats.org/markup-compatibility/2006">
              <mc:Choice xmlns:v="urn:schemas-microsoft-com:vml" Requires="v">
                <p:oleObj spid="_x0000_s41091" name="Equation" r:id="rId3" imgW="2133360" imgH="1879560" progId="Equation.DSMT4">
                  <p:embed/>
                </p:oleObj>
              </mc:Choice>
              <mc:Fallback>
                <p:oleObj name="Equation" r:id="rId3" imgW="2133360" imgH="1879560" progId="Equation.DSMT4">
                  <p:embed/>
                  <p:pic>
                    <p:nvPicPr>
                      <p:cNvPr id="0" name=""/>
                      <p:cNvPicPr/>
                      <p:nvPr/>
                    </p:nvPicPr>
                    <p:blipFill>
                      <a:blip r:embed="rId4"/>
                      <a:stretch>
                        <a:fillRect/>
                      </a:stretch>
                    </p:blipFill>
                    <p:spPr>
                      <a:xfrm>
                        <a:off x="3799509" y="2241344"/>
                        <a:ext cx="2133600" cy="18796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135782176"/>
              </p:ext>
            </p:extLst>
          </p:nvPr>
        </p:nvGraphicFramePr>
        <p:xfrm>
          <a:off x="3892721" y="4956312"/>
          <a:ext cx="2146406" cy="599731"/>
        </p:xfrm>
        <a:graphic>
          <a:graphicData uri="http://schemas.openxmlformats.org/presentationml/2006/ole">
            <mc:AlternateContent xmlns:mc="http://schemas.openxmlformats.org/markup-compatibility/2006">
              <mc:Choice xmlns:v="urn:schemas-microsoft-com:vml" Requires="v">
                <p:oleObj spid="_x0000_s41092" name="Equation" r:id="rId5" imgW="1726920" imgH="482400" progId="Equation.DSMT4">
                  <p:embed/>
                </p:oleObj>
              </mc:Choice>
              <mc:Fallback>
                <p:oleObj name="Equation" r:id="rId5" imgW="1726920" imgH="482400" progId="Equation.DSMT4">
                  <p:embed/>
                  <p:pic>
                    <p:nvPicPr>
                      <p:cNvPr id="0" name=""/>
                      <p:cNvPicPr/>
                      <p:nvPr/>
                    </p:nvPicPr>
                    <p:blipFill>
                      <a:blip r:embed="rId6"/>
                      <a:stretch>
                        <a:fillRect/>
                      </a:stretch>
                    </p:blipFill>
                    <p:spPr>
                      <a:xfrm>
                        <a:off x="3892721" y="4956312"/>
                        <a:ext cx="2146406" cy="599731"/>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572087055"/>
              </p:ext>
            </p:extLst>
          </p:nvPr>
        </p:nvGraphicFramePr>
        <p:xfrm>
          <a:off x="4092712" y="6068531"/>
          <a:ext cx="1420191" cy="655473"/>
        </p:xfrm>
        <a:graphic>
          <a:graphicData uri="http://schemas.openxmlformats.org/presentationml/2006/ole">
            <mc:AlternateContent xmlns:mc="http://schemas.openxmlformats.org/markup-compatibility/2006">
              <mc:Choice xmlns:v="urn:schemas-microsoft-com:vml" Requires="v">
                <p:oleObj spid="_x0000_s41093" name="Equation" r:id="rId7" imgW="990360" imgH="457200" progId="Equation.DSMT4">
                  <p:embed/>
                </p:oleObj>
              </mc:Choice>
              <mc:Fallback>
                <p:oleObj name="Equation" r:id="rId7" imgW="990360" imgH="457200" progId="Equation.DSMT4">
                  <p:embed/>
                  <p:pic>
                    <p:nvPicPr>
                      <p:cNvPr id="0" name=""/>
                      <p:cNvPicPr/>
                      <p:nvPr/>
                    </p:nvPicPr>
                    <p:blipFill>
                      <a:blip r:embed="rId8"/>
                      <a:stretch>
                        <a:fillRect/>
                      </a:stretch>
                    </p:blipFill>
                    <p:spPr>
                      <a:xfrm>
                        <a:off x="4092712" y="6068531"/>
                        <a:ext cx="1420191" cy="655473"/>
                      </a:xfrm>
                      <a:prstGeom prst="rect">
                        <a:avLst/>
                      </a:prstGeom>
                    </p:spPr>
                  </p:pic>
                </p:oleObj>
              </mc:Fallback>
            </mc:AlternateContent>
          </a:graphicData>
        </a:graphic>
      </p:graphicFrame>
    </p:spTree>
    <p:extLst>
      <p:ext uri="{BB962C8B-B14F-4D97-AF65-F5344CB8AC3E}">
        <p14:creationId xmlns:p14="http://schemas.microsoft.com/office/powerpoint/2010/main" val="330484070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SG"/>
          </a:p>
        </p:txBody>
      </p:sp>
      <p:sp>
        <p:nvSpPr>
          <p:cNvPr id="3" name="内容占位符 2"/>
          <p:cNvSpPr>
            <a:spLocks noGrp="1"/>
          </p:cNvSpPr>
          <p:nvPr>
            <p:ph idx="1"/>
          </p:nvPr>
        </p:nvSpPr>
        <p:spPr/>
        <p:txBody>
          <a:bodyPr/>
          <a:lstStyle/>
          <a:p>
            <a:pPr lvl="4"/>
            <a:r>
              <a:rPr lang="en-SG" dirty="0" smtClean="0"/>
              <a:t>For Carbide</a:t>
            </a:r>
          </a:p>
          <a:p>
            <a:pPr lvl="3"/>
            <a:endParaRPr lang="en-SG" dirty="0"/>
          </a:p>
          <a:p>
            <a:pPr lvl="3"/>
            <a:endParaRPr lang="en-SG" dirty="0" smtClean="0"/>
          </a:p>
          <a:p>
            <a:pPr lvl="3"/>
            <a:endParaRPr lang="en-SG" dirty="0"/>
          </a:p>
          <a:p>
            <a:pPr lvl="4"/>
            <a:r>
              <a:rPr lang="en-SG" dirty="0" smtClean="0"/>
              <a:t>Depth of cut is approximately 10% the diameter of the tool, except with face mills:0.005 inch max. (SFPM=surface feet per minute)</a:t>
            </a:r>
          </a:p>
          <a:p>
            <a:pPr lvl="3"/>
            <a:r>
              <a:rPr lang="en-SG" dirty="0" smtClean="0"/>
              <a:t>Decide roughing</a:t>
            </a:r>
            <a:endParaRPr lang="en-SG" dirty="0"/>
          </a:p>
        </p:txBody>
      </p:sp>
      <p:graphicFrame>
        <p:nvGraphicFramePr>
          <p:cNvPr id="4" name="对象 3"/>
          <p:cNvGraphicFramePr>
            <a:graphicFrameLocks noChangeAspect="1"/>
          </p:cNvGraphicFramePr>
          <p:nvPr>
            <p:extLst>
              <p:ext uri="{D42A27DB-BD31-4B8C-83A1-F6EECF244321}">
                <p14:modId xmlns:p14="http://schemas.microsoft.com/office/powerpoint/2010/main" val="691577053"/>
              </p:ext>
            </p:extLst>
          </p:nvPr>
        </p:nvGraphicFramePr>
        <p:xfrm>
          <a:off x="3708400" y="2157412"/>
          <a:ext cx="1642474" cy="758065"/>
        </p:xfrm>
        <a:graphic>
          <a:graphicData uri="http://schemas.openxmlformats.org/presentationml/2006/ole">
            <mc:AlternateContent xmlns:mc="http://schemas.openxmlformats.org/markup-compatibility/2006">
              <mc:Choice xmlns:v="urn:schemas-microsoft-com:vml" Requires="v">
                <p:oleObj spid="_x0000_s3799" name="Equation" r:id="rId3" imgW="990360" imgH="457200" progId="Equation.DSMT4">
                  <p:embed/>
                </p:oleObj>
              </mc:Choice>
              <mc:Fallback>
                <p:oleObj name="Equation" r:id="rId3" imgW="990360" imgH="457200" progId="Equation.DSMT4">
                  <p:embed/>
                  <p:pic>
                    <p:nvPicPr>
                      <p:cNvPr id="0" name=""/>
                      <p:cNvPicPr/>
                      <p:nvPr/>
                    </p:nvPicPr>
                    <p:blipFill>
                      <a:blip r:embed="rId4"/>
                      <a:stretch>
                        <a:fillRect/>
                      </a:stretch>
                    </p:blipFill>
                    <p:spPr>
                      <a:xfrm>
                        <a:off x="3708400" y="2157412"/>
                        <a:ext cx="1642474" cy="758065"/>
                      </a:xfrm>
                      <a:prstGeom prst="rect">
                        <a:avLst/>
                      </a:prstGeom>
                    </p:spPr>
                  </p:pic>
                </p:oleObj>
              </mc:Fallback>
            </mc:AlternateContent>
          </a:graphicData>
        </a:graphic>
      </p:graphicFrame>
    </p:spTree>
    <p:extLst>
      <p:ext uri="{BB962C8B-B14F-4D97-AF65-F5344CB8AC3E}">
        <p14:creationId xmlns:p14="http://schemas.microsoft.com/office/powerpoint/2010/main" val="24874987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References</a:t>
            </a:r>
            <a:endParaRPr lang="en-SG" dirty="0"/>
          </a:p>
        </p:txBody>
      </p:sp>
      <p:sp>
        <p:nvSpPr>
          <p:cNvPr id="3" name="内容占位符 2"/>
          <p:cNvSpPr>
            <a:spLocks noGrp="1"/>
          </p:cNvSpPr>
          <p:nvPr>
            <p:ph idx="1"/>
          </p:nvPr>
        </p:nvSpPr>
        <p:spPr/>
        <p:txBody>
          <a:bodyPr>
            <a:normAutofit fontScale="92500"/>
          </a:bodyPr>
          <a:lstStyle/>
          <a:p>
            <a:r>
              <a:rPr lang="en-SG" dirty="0" smtClean="0"/>
              <a:t>P </a:t>
            </a:r>
            <a:r>
              <a:rPr lang="en-SG" dirty="0" err="1" smtClean="0"/>
              <a:t>Radhankrishnan</a:t>
            </a:r>
            <a:r>
              <a:rPr lang="en-SG" dirty="0" smtClean="0"/>
              <a:t>. Computer Numerical Control Machines and Computer Aided Manufacture, 2</a:t>
            </a:r>
            <a:r>
              <a:rPr lang="en-SG" baseline="30000" dirty="0" smtClean="0"/>
              <a:t>nd</a:t>
            </a:r>
            <a:r>
              <a:rPr lang="en-SG" dirty="0" smtClean="0"/>
              <a:t> Edition. New Academic Science Limited. 2015</a:t>
            </a:r>
          </a:p>
          <a:p>
            <a:r>
              <a:rPr lang="en-SG" dirty="0" smtClean="0"/>
              <a:t>Yusuf </a:t>
            </a:r>
            <a:r>
              <a:rPr lang="en-SG" dirty="0" err="1" smtClean="0"/>
              <a:t>Altintas</a:t>
            </a:r>
            <a:r>
              <a:rPr lang="en-SG" dirty="0" smtClean="0"/>
              <a:t>. Manufacturing Automation, 2</a:t>
            </a:r>
            <a:r>
              <a:rPr lang="en-SG" baseline="30000" dirty="0" smtClean="0"/>
              <a:t>nd</a:t>
            </a:r>
            <a:r>
              <a:rPr lang="en-SG" dirty="0" smtClean="0"/>
              <a:t> Edition. Cambridge University Press. 2012</a:t>
            </a:r>
          </a:p>
          <a:p>
            <a:r>
              <a:rPr lang="en-SG" dirty="0" err="1" smtClean="0"/>
              <a:t>Xun</a:t>
            </a:r>
            <a:r>
              <a:rPr lang="en-SG" dirty="0" smtClean="0"/>
              <a:t> Xu. Integrating Advanced Computer-Aided Design, Manufacturing, and Numerical Control: Principles and Implementations. IGI Global. 2009</a:t>
            </a:r>
          </a:p>
          <a:p>
            <a:r>
              <a:rPr lang="en-SG" dirty="0" err="1" smtClean="0"/>
              <a:t>Jianbin</a:t>
            </a:r>
            <a:r>
              <a:rPr lang="en-SG" dirty="0" smtClean="0"/>
              <a:t> </a:t>
            </a:r>
            <a:r>
              <a:rPr lang="en-SG" dirty="0" err="1" smtClean="0"/>
              <a:t>Xue</a:t>
            </a:r>
            <a:r>
              <a:rPr lang="en-SG" dirty="0" smtClean="0"/>
              <a:t>. Integration of CAD/CAPP/CAM. Science Press Beijing. 2018</a:t>
            </a:r>
          </a:p>
          <a:p>
            <a:r>
              <a:rPr lang="en-SG" dirty="0" smtClean="0"/>
              <a:t>P N Rao. CAD/CAM: Principles and Applications, 3</a:t>
            </a:r>
            <a:r>
              <a:rPr lang="en-SG" baseline="30000" dirty="0" smtClean="0"/>
              <a:t>rd</a:t>
            </a:r>
            <a:r>
              <a:rPr lang="en-SG" dirty="0" smtClean="0"/>
              <a:t> Edition. Tata McGraw Hill Education Private Limited. 2010</a:t>
            </a:r>
            <a:endParaRPr lang="en-SG" dirty="0"/>
          </a:p>
        </p:txBody>
      </p:sp>
    </p:spTree>
    <p:extLst>
      <p:ext uri="{BB962C8B-B14F-4D97-AF65-F5344CB8AC3E}">
        <p14:creationId xmlns:p14="http://schemas.microsoft.com/office/powerpoint/2010/main" val="114301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Homogenous transformation</a:t>
            </a:r>
          </a:p>
        </p:txBody>
      </p:sp>
      <p:sp>
        <p:nvSpPr>
          <p:cNvPr id="3" name="内容占位符 2"/>
          <p:cNvSpPr>
            <a:spLocks noGrp="1"/>
          </p:cNvSpPr>
          <p:nvPr>
            <p:ph idx="1"/>
          </p:nvPr>
        </p:nvSpPr>
        <p:spPr/>
        <p:txBody>
          <a:bodyPr/>
          <a:lstStyle/>
          <a:p>
            <a:r>
              <a:rPr lang="en-SG" dirty="0" smtClean="0"/>
              <a:t>Actually, for any point under WCS should be transformed to MCS, the final forms looks like</a:t>
            </a:r>
            <a:endParaRPr lang="en-SG" dirty="0"/>
          </a:p>
        </p:txBody>
      </p:sp>
      <p:graphicFrame>
        <p:nvGraphicFramePr>
          <p:cNvPr id="4" name="对象 3"/>
          <p:cNvGraphicFramePr>
            <a:graphicFrameLocks noChangeAspect="1"/>
          </p:cNvGraphicFramePr>
          <p:nvPr>
            <p:extLst/>
          </p:nvPr>
        </p:nvGraphicFramePr>
        <p:xfrm>
          <a:off x="1350273" y="3092420"/>
          <a:ext cx="9596648" cy="2382616"/>
        </p:xfrm>
        <a:graphic>
          <a:graphicData uri="http://schemas.openxmlformats.org/presentationml/2006/ole">
            <mc:AlternateContent xmlns:mc="http://schemas.openxmlformats.org/markup-compatibility/2006">
              <mc:Choice xmlns:v="urn:schemas-microsoft-com:vml" Requires="v">
                <p:oleObj spid="_x0000_s12956" name="Equation" r:id="rId3" imgW="3682800" imgH="914400" progId="Equation.DSMT4">
                  <p:embed/>
                </p:oleObj>
              </mc:Choice>
              <mc:Fallback>
                <p:oleObj name="Equation" r:id="rId3" imgW="3682800" imgH="914400" progId="Equation.DSMT4">
                  <p:embed/>
                  <p:pic>
                    <p:nvPicPr>
                      <p:cNvPr id="4" name="对象 3"/>
                      <p:cNvPicPr/>
                      <p:nvPr/>
                    </p:nvPicPr>
                    <p:blipFill>
                      <a:blip r:embed="rId4"/>
                      <a:stretch>
                        <a:fillRect/>
                      </a:stretch>
                    </p:blipFill>
                    <p:spPr>
                      <a:xfrm>
                        <a:off x="1350273" y="3092420"/>
                        <a:ext cx="9596648" cy="2382616"/>
                      </a:xfrm>
                      <a:prstGeom prst="rect">
                        <a:avLst/>
                      </a:prstGeom>
                    </p:spPr>
                  </p:pic>
                </p:oleObj>
              </mc:Fallback>
            </mc:AlternateContent>
          </a:graphicData>
        </a:graphic>
      </p:graphicFrame>
    </p:spTree>
    <p:extLst>
      <p:ext uri="{BB962C8B-B14F-4D97-AF65-F5344CB8AC3E}">
        <p14:creationId xmlns:p14="http://schemas.microsoft.com/office/powerpoint/2010/main" val="3494747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Some useful HT matrices</a:t>
            </a:r>
            <a:endParaRPr lang="en-SG" dirty="0"/>
          </a:p>
        </p:txBody>
      </p:sp>
      <p:sp>
        <p:nvSpPr>
          <p:cNvPr id="3" name="内容占位符 2"/>
          <p:cNvSpPr>
            <a:spLocks noGrp="1"/>
          </p:cNvSpPr>
          <p:nvPr>
            <p:ph idx="1"/>
          </p:nvPr>
        </p:nvSpPr>
        <p:spPr/>
        <p:txBody>
          <a:bodyPr/>
          <a:lstStyle/>
          <a:p>
            <a:r>
              <a:rPr lang="en-SG" dirty="0" smtClean="0"/>
              <a:t>Matrix without perspective involved</a:t>
            </a:r>
            <a:endParaRPr lang="en-SG" dirty="0"/>
          </a:p>
        </p:txBody>
      </p:sp>
      <p:graphicFrame>
        <p:nvGraphicFramePr>
          <p:cNvPr id="5" name="对象 4"/>
          <p:cNvGraphicFramePr>
            <a:graphicFrameLocks noChangeAspect="1"/>
          </p:cNvGraphicFramePr>
          <p:nvPr>
            <p:extLst/>
          </p:nvPr>
        </p:nvGraphicFramePr>
        <p:xfrm>
          <a:off x="4632385" y="2910587"/>
          <a:ext cx="2493034" cy="1972510"/>
        </p:xfrm>
        <a:graphic>
          <a:graphicData uri="http://schemas.openxmlformats.org/presentationml/2006/ole">
            <mc:AlternateContent xmlns:mc="http://schemas.openxmlformats.org/markup-compatibility/2006">
              <mc:Choice xmlns:v="urn:schemas-microsoft-com:vml" Requires="v">
                <p:oleObj spid="_x0000_s13952" name="Equation" r:id="rId3" imgW="1155600" imgH="914400" progId="Equation.DSMT4">
                  <p:embed/>
                </p:oleObj>
              </mc:Choice>
              <mc:Fallback>
                <p:oleObj name="Equation" r:id="rId3" imgW="1155600" imgH="914400" progId="Equation.DSMT4">
                  <p:embed/>
                  <p:pic>
                    <p:nvPicPr>
                      <p:cNvPr id="5" name="对象 4"/>
                      <p:cNvPicPr/>
                      <p:nvPr/>
                    </p:nvPicPr>
                    <p:blipFill>
                      <a:blip r:embed="rId4"/>
                      <a:stretch>
                        <a:fillRect/>
                      </a:stretch>
                    </p:blipFill>
                    <p:spPr>
                      <a:xfrm>
                        <a:off x="4632385" y="2910587"/>
                        <a:ext cx="2493034" cy="1972510"/>
                      </a:xfrm>
                      <a:prstGeom prst="rect">
                        <a:avLst/>
                      </a:prstGeom>
                    </p:spPr>
                  </p:pic>
                </p:oleObj>
              </mc:Fallback>
            </mc:AlternateContent>
          </a:graphicData>
        </a:graphic>
      </p:graphicFrame>
    </p:spTree>
    <p:extLst>
      <p:ext uri="{BB962C8B-B14F-4D97-AF65-F5344CB8AC3E}">
        <p14:creationId xmlns:p14="http://schemas.microsoft.com/office/powerpoint/2010/main" val="3790521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Some useful HT matrices</a:t>
            </a:r>
            <a:endParaRPr lang="en-SG" dirty="0"/>
          </a:p>
        </p:txBody>
      </p:sp>
      <p:sp>
        <p:nvSpPr>
          <p:cNvPr id="3" name="内容占位符 2"/>
          <p:cNvSpPr>
            <a:spLocks noGrp="1"/>
          </p:cNvSpPr>
          <p:nvPr>
            <p:ph idx="1"/>
          </p:nvPr>
        </p:nvSpPr>
        <p:spPr/>
        <p:txBody>
          <a:bodyPr/>
          <a:lstStyle/>
          <a:p>
            <a:r>
              <a:rPr lang="en-SG" dirty="0" smtClean="0"/>
              <a:t>Matrix pure shearing involved</a:t>
            </a:r>
          </a:p>
          <a:p>
            <a:endParaRPr lang="en-SG" dirty="0"/>
          </a:p>
          <a:p>
            <a:endParaRPr lang="en-SG" dirty="0" smtClean="0"/>
          </a:p>
          <a:p>
            <a:endParaRPr lang="en-SG" dirty="0"/>
          </a:p>
          <a:p>
            <a:endParaRPr lang="en-SG" dirty="0" smtClean="0"/>
          </a:p>
          <a:p>
            <a:endParaRPr lang="en-SG" dirty="0"/>
          </a:p>
          <a:p>
            <a:r>
              <a:rPr lang="en-SG" dirty="0" smtClean="0"/>
              <a:t>At the same time, T part of this matrix is symmetric. Which means t</a:t>
            </a:r>
            <a:r>
              <a:rPr lang="en-SG" baseline="-25000" dirty="0" smtClean="0"/>
              <a:t>21</a:t>
            </a:r>
            <a:r>
              <a:rPr lang="en-SG" dirty="0" smtClean="0"/>
              <a:t>=t</a:t>
            </a:r>
            <a:r>
              <a:rPr lang="en-SG" baseline="-25000" dirty="0"/>
              <a:t>12</a:t>
            </a:r>
            <a:r>
              <a:rPr lang="en-SG" dirty="0" smtClean="0"/>
              <a:t>, t</a:t>
            </a:r>
            <a:r>
              <a:rPr lang="en-SG" baseline="-25000" dirty="0"/>
              <a:t>31</a:t>
            </a:r>
            <a:r>
              <a:rPr lang="en-SG" dirty="0" smtClean="0"/>
              <a:t>=t</a:t>
            </a:r>
            <a:r>
              <a:rPr lang="en-SG" baseline="-25000" dirty="0"/>
              <a:t>13</a:t>
            </a:r>
            <a:r>
              <a:rPr lang="en-SG" dirty="0" smtClean="0"/>
              <a:t>, t</a:t>
            </a:r>
            <a:r>
              <a:rPr lang="en-SG" baseline="-25000" dirty="0"/>
              <a:t>32</a:t>
            </a:r>
            <a:r>
              <a:rPr lang="en-SG" dirty="0" smtClean="0"/>
              <a:t>=t</a:t>
            </a:r>
            <a:r>
              <a:rPr lang="en-SG" baseline="-25000" dirty="0"/>
              <a:t>23</a:t>
            </a:r>
          </a:p>
        </p:txBody>
      </p:sp>
      <p:graphicFrame>
        <p:nvGraphicFramePr>
          <p:cNvPr id="5" name="对象 4"/>
          <p:cNvGraphicFramePr>
            <a:graphicFrameLocks noChangeAspect="1"/>
          </p:cNvGraphicFramePr>
          <p:nvPr>
            <p:extLst/>
          </p:nvPr>
        </p:nvGraphicFramePr>
        <p:xfrm>
          <a:off x="4672013" y="2909888"/>
          <a:ext cx="2409825" cy="1973262"/>
        </p:xfrm>
        <a:graphic>
          <a:graphicData uri="http://schemas.openxmlformats.org/presentationml/2006/ole">
            <mc:AlternateContent xmlns:mc="http://schemas.openxmlformats.org/markup-compatibility/2006">
              <mc:Choice xmlns:v="urn:schemas-microsoft-com:vml" Requires="v">
                <p:oleObj spid="_x0000_s14976" name="Equation" r:id="rId3" imgW="1117440" imgH="914400" progId="Equation.DSMT4">
                  <p:embed/>
                </p:oleObj>
              </mc:Choice>
              <mc:Fallback>
                <p:oleObj name="Equation" r:id="rId3" imgW="1117440" imgH="914400" progId="Equation.DSMT4">
                  <p:embed/>
                  <p:pic>
                    <p:nvPicPr>
                      <p:cNvPr id="5" name="对象 4"/>
                      <p:cNvPicPr/>
                      <p:nvPr/>
                    </p:nvPicPr>
                    <p:blipFill>
                      <a:blip r:embed="rId4"/>
                      <a:stretch>
                        <a:fillRect/>
                      </a:stretch>
                    </p:blipFill>
                    <p:spPr>
                      <a:xfrm>
                        <a:off x="4672013" y="2909888"/>
                        <a:ext cx="2409825" cy="1973262"/>
                      </a:xfrm>
                      <a:prstGeom prst="rect">
                        <a:avLst/>
                      </a:prstGeom>
                    </p:spPr>
                  </p:pic>
                </p:oleObj>
              </mc:Fallback>
            </mc:AlternateContent>
          </a:graphicData>
        </a:graphic>
      </p:graphicFrame>
    </p:spTree>
    <p:extLst>
      <p:ext uri="{BB962C8B-B14F-4D97-AF65-F5344CB8AC3E}">
        <p14:creationId xmlns:p14="http://schemas.microsoft.com/office/powerpoint/2010/main" val="985721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345057"/>
            <a:ext cx="10515600" cy="5831906"/>
          </a:xfrm>
        </p:spPr>
        <p:txBody>
          <a:bodyPr/>
          <a:lstStyle/>
          <a:p>
            <a:r>
              <a:rPr lang="en-SG" dirty="0" smtClean="0"/>
              <a:t>Example: Given a cube with length of edge 1 at the origin O, assume vertex O is fixed, and there is a homogenous transformation which shear vertex F(1,1,1) to F’(1,1,2). Find out the transformation matrix and the new positions of all vertices.</a:t>
            </a:r>
            <a:endParaRPr lang="en-SG" dirty="0"/>
          </a:p>
        </p:txBody>
      </p:sp>
      <p:pic>
        <p:nvPicPr>
          <p:cNvPr id="4" name="图片 3"/>
          <p:cNvPicPr>
            <a:picLocks noChangeAspect="1"/>
          </p:cNvPicPr>
          <p:nvPr/>
        </p:nvPicPr>
        <p:blipFill>
          <a:blip r:embed="rId2"/>
          <a:stretch>
            <a:fillRect/>
          </a:stretch>
        </p:blipFill>
        <p:spPr>
          <a:xfrm>
            <a:off x="1856229" y="2651365"/>
            <a:ext cx="2648086" cy="2159111"/>
          </a:xfrm>
          <a:prstGeom prst="rect">
            <a:avLst/>
          </a:prstGeom>
        </p:spPr>
      </p:pic>
      <p:sp>
        <p:nvSpPr>
          <p:cNvPr id="6" name="右箭头 5"/>
          <p:cNvSpPr/>
          <p:nvPr/>
        </p:nvSpPr>
        <p:spPr>
          <a:xfrm>
            <a:off x="5218627" y="3592897"/>
            <a:ext cx="802257" cy="2760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图片 6"/>
          <p:cNvPicPr>
            <a:picLocks noChangeAspect="1"/>
          </p:cNvPicPr>
          <p:nvPr/>
        </p:nvPicPr>
        <p:blipFill>
          <a:blip r:embed="rId3"/>
          <a:stretch>
            <a:fillRect/>
          </a:stretch>
        </p:blipFill>
        <p:spPr>
          <a:xfrm>
            <a:off x="6735196" y="2651365"/>
            <a:ext cx="2387723" cy="2197213"/>
          </a:xfrm>
          <a:prstGeom prst="rect">
            <a:avLst/>
          </a:prstGeom>
        </p:spPr>
      </p:pic>
    </p:spTree>
    <p:extLst>
      <p:ext uri="{BB962C8B-B14F-4D97-AF65-F5344CB8AC3E}">
        <p14:creationId xmlns:p14="http://schemas.microsoft.com/office/powerpoint/2010/main" val="2339647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500332"/>
            <a:ext cx="10515600" cy="5676631"/>
          </a:xfrm>
        </p:spPr>
        <p:txBody>
          <a:bodyPr/>
          <a:lstStyle/>
          <a:p>
            <a:r>
              <a:rPr lang="en-SG" dirty="0" smtClean="0"/>
              <a:t>To vertex E, we have the linear equations after taking use of shearing transformation</a:t>
            </a:r>
          </a:p>
          <a:p>
            <a:endParaRPr lang="en-SG" dirty="0"/>
          </a:p>
          <a:p>
            <a:endParaRPr lang="en-SG" dirty="0" smtClean="0"/>
          </a:p>
          <a:p>
            <a:endParaRPr lang="en-SG" dirty="0"/>
          </a:p>
          <a:p>
            <a:pPr marL="0" indent="0">
              <a:buNone/>
            </a:pPr>
            <a:endParaRPr lang="en-SG" dirty="0"/>
          </a:p>
          <a:p>
            <a:r>
              <a:rPr lang="en-SG" dirty="0" smtClean="0"/>
              <a:t>The solution of homogenous transformation matrix is</a:t>
            </a:r>
          </a:p>
          <a:p>
            <a:endParaRPr lang="en-SG" dirty="0" smtClean="0"/>
          </a:p>
          <a:p>
            <a:endParaRPr lang="en-SG" dirty="0"/>
          </a:p>
        </p:txBody>
      </p:sp>
      <p:graphicFrame>
        <p:nvGraphicFramePr>
          <p:cNvPr id="4" name="对象 3"/>
          <p:cNvGraphicFramePr>
            <a:graphicFrameLocks noChangeAspect="1"/>
          </p:cNvGraphicFramePr>
          <p:nvPr>
            <p:extLst/>
          </p:nvPr>
        </p:nvGraphicFramePr>
        <p:xfrm>
          <a:off x="3729725" y="1677687"/>
          <a:ext cx="4652825" cy="1626230"/>
        </p:xfrm>
        <a:graphic>
          <a:graphicData uri="http://schemas.openxmlformats.org/presentationml/2006/ole">
            <mc:AlternateContent xmlns:mc="http://schemas.openxmlformats.org/markup-compatibility/2006">
              <mc:Choice xmlns:v="urn:schemas-microsoft-com:vml" Requires="v">
                <p:oleObj spid="_x0000_s40190" name="Equation" r:id="rId3" imgW="2616120" imgH="914400" progId="Equation.DSMT4">
                  <p:embed/>
                </p:oleObj>
              </mc:Choice>
              <mc:Fallback>
                <p:oleObj name="Equation" r:id="rId3" imgW="2616120" imgH="914400" progId="Equation.DSMT4">
                  <p:embed/>
                  <p:pic>
                    <p:nvPicPr>
                      <p:cNvPr id="4" name="对象 3"/>
                      <p:cNvPicPr/>
                      <p:nvPr/>
                    </p:nvPicPr>
                    <p:blipFill>
                      <a:blip r:embed="rId4"/>
                      <a:stretch>
                        <a:fillRect/>
                      </a:stretch>
                    </p:blipFill>
                    <p:spPr>
                      <a:xfrm>
                        <a:off x="3729725" y="1677687"/>
                        <a:ext cx="4652825" cy="1626230"/>
                      </a:xfrm>
                      <a:prstGeom prst="rect">
                        <a:avLst/>
                      </a:prstGeom>
                    </p:spPr>
                  </p:pic>
                </p:oleObj>
              </mc:Fallback>
            </mc:AlternateContent>
          </a:graphicData>
        </a:graphic>
      </p:graphicFrame>
      <p:graphicFrame>
        <p:nvGraphicFramePr>
          <p:cNvPr id="5" name="对象 4"/>
          <p:cNvGraphicFramePr>
            <a:graphicFrameLocks noChangeAspect="1"/>
          </p:cNvGraphicFramePr>
          <p:nvPr>
            <p:extLst/>
          </p:nvPr>
        </p:nvGraphicFramePr>
        <p:xfrm>
          <a:off x="3851275" y="4024313"/>
          <a:ext cx="3708400" cy="2152650"/>
        </p:xfrm>
        <a:graphic>
          <a:graphicData uri="http://schemas.openxmlformats.org/presentationml/2006/ole">
            <mc:AlternateContent xmlns:mc="http://schemas.openxmlformats.org/markup-compatibility/2006">
              <mc:Choice xmlns:v="urn:schemas-microsoft-com:vml" Requires="v">
                <p:oleObj spid="_x0000_s40191" name="Equation" r:id="rId5" imgW="1574640" imgH="914400" progId="Equation.DSMT4">
                  <p:embed/>
                </p:oleObj>
              </mc:Choice>
              <mc:Fallback>
                <p:oleObj name="Equation" r:id="rId5" imgW="1574640" imgH="914400" progId="Equation.DSMT4">
                  <p:embed/>
                  <p:pic>
                    <p:nvPicPr>
                      <p:cNvPr id="5" name="对象 4"/>
                      <p:cNvPicPr/>
                      <p:nvPr/>
                    </p:nvPicPr>
                    <p:blipFill>
                      <a:blip r:embed="rId6"/>
                      <a:stretch>
                        <a:fillRect/>
                      </a:stretch>
                    </p:blipFill>
                    <p:spPr>
                      <a:xfrm>
                        <a:off x="3851275" y="4024313"/>
                        <a:ext cx="3708400" cy="2152650"/>
                      </a:xfrm>
                      <a:prstGeom prst="rect">
                        <a:avLst/>
                      </a:prstGeom>
                    </p:spPr>
                  </p:pic>
                </p:oleObj>
              </mc:Fallback>
            </mc:AlternateContent>
          </a:graphicData>
        </a:graphic>
      </p:graphicFrame>
    </p:spTree>
    <p:extLst>
      <p:ext uri="{BB962C8B-B14F-4D97-AF65-F5344CB8AC3E}">
        <p14:creationId xmlns:p14="http://schemas.microsoft.com/office/powerpoint/2010/main" val="3107323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Screen coordinate system (SCS)</a:t>
            </a:r>
            <a:endParaRPr lang="en-SG" dirty="0"/>
          </a:p>
        </p:txBody>
      </p:sp>
      <p:sp>
        <p:nvSpPr>
          <p:cNvPr id="3" name="内容占位符 2"/>
          <p:cNvSpPr>
            <a:spLocks noGrp="1"/>
          </p:cNvSpPr>
          <p:nvPr>
            <p:ph idx="1"/>
          </p:nvPr>
        </p:nvSpPr>
        <p:spPr>
          <a:xfrm>
            <a:off x="838200" y="1825625"/>
            <a:ext cx="6775958" cy="4351338"/>
          </a:xfrm>
        </p:spPr>
        <p:txBody>
          <a:bodyPr>
            <a:normAutofit lnSpcReduction="10000"/>
          </a:bodyPr>
          <a:lstStyle/>
          <a:p>
            <a:r>
              <a:rPr lang="en-SG" dirty="0" smtClean="0"/>
              <a:t>The coordinate system of screen is a 2D Cartesian coordinate system, which origin (0,0) locates at left-upper corner of the screen. The scale of SCS usually depends on the resolution of screen. For example if the revolution of a screen is 1096x1024, which means the X axis extend to right of screen until scale of 1096, and the Y axis extend to bottom of screen until scale of 1024.</a:t>
            </a:r>
          </a:p>
          <a:p>
            <a:r>
              <a:rPr lang="en-SG" dirty="0" smtClean="0"/>
              <a:t>The SCS is mainly used to display correct images on screen device. So it is pixel related. </a:t>
            </a:r>
            <a:endParaRPr lang="en-SG" dirty="0"/>
          </a:p>
        </p:txBody>
      </p:sp>
      <p:sp>
        <p:nvSpPr>
          <p:cNvPr id="4" name="矩形 3"/>
          <p:cNvSpPr/>
          <p:nvPr/>
        </p:nvSpPr>
        <p:spPr>
          <a:xfrm>
            <a:off x="7919049" y="2449902"/>
            <a:ext cx="3881887" cy="25447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矩形 6"/>
          <p:cNvSpPr/>
          <p:nvPr/>
        </p:nvSpPr>
        <p:spPr>
          <a:xfrm>
            <a:off x="7782560" y="2357120"/>
            <a:ext cx="4145280" cy="27736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9" name="直接箭头连接符 8"/>
          <p:cNvCxnSpPr/>
          <p:nvPr/>
        </p:nvCxnSpPr>
        <p:spPr>
          <a:xfrm flipV="1">
            <a:off x="8087360" y="2631440"/>
            <a:ext cx="2214880" cy="101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直接箭头连接符 10"/>
          <p:cNvCxnSpPr/>
          <p:nvPr/>
        </p:nvCxnSpPr>
        <p:spPr>
          <a:xfrm>
            <a:off x="8087360" y="2651760"/>
            <a:ext cx="0" cy="16459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文本框 11"/>
          <p:cNvSpPr txBox="1"/>
          <p:nvPr/>
        </p:nvSpPr>
        <p:spPr>
          <a:xfrm>
            <a:off x="10322606" y="2631440"/>
            <a:ext cx="304892" cy="369332"/>
          </a:xfrm>
          <a:prstGeom prst="rect">
            <a:avLst/>
          </a:prstGeom>
          <a:noFill/>
        </p:spPr>
        <p:txBody>
          <a:bodyPr wrap="none" rtlCol="0">
            <a:spAutoFit/>
          </a:bodyPr>
          <a:lstStyle/>
          <a:p>
            <a:r>
              <a:rPr lang="en-SG" dirty="0" smtClean="0"/>
              <a:t>X</a:t>
            </a:r>
            <a:endParaRPr lang="en-SG" dirty="0"/>
          </a:p>
        </p:txBody>
      </p:sp>
      <p:sp>
        <p:nvSpPr>
          <p:cNvPr id="13" name="文本框 12"/>
          <p:cNvSpPr txBox="1"/>
          <p:nvPr/>
        </p:nvSpPr>
        <p:spPr>
          <a:xfrm>
            <a:off x="8087360" y="4205796"/>
            <a:ext cx="304892" cy="369332"/>
          </a:xfrm>
          <a:prstGeom prst="rect">
            <a:avLst/>
          </a:prstGeom>
          <a:noFill/>
        </p:spPr>
        <p:txBody>
          <a:bodyPr wrap="none" rtlCol="0">
            <a:spAutoFit/>
          </a:bodyPr>
          <a:lstStyle/>
          <a:p>
            <a:r>
              <a:rPr lang="en-SG" dirty="0" smtClean="0"/>
              <a:t>Y</a:t>
            </a:r>
            <a:endParaRPr lang="en-SG" dirty="0"/>
          </a:p>
        </p:txBody>
      </p:sp>
      <p:sp>
        <p:nvSpPr>
          <p:cNvPr id="14" name="文本框 13"/>
          <p:cNvSpPr txBox="1"/>
          <p:nvPr/>
        </p:nvSpPr>
        <p:spPr>
          <a:xfrm>
            <a:off x="8133839" y="2725564"/>
            <a:ext cx="617477" cy="369332"/>
          </a:xfrm>
          <a:prstGeom prst="rect">
            <a:avLst/>
          </a:prstGeom>
          <a:noFill/>
        </p:spPr>
        <p:txBody>
          <a:bodyPr wrap="none" rtlCol="0">
            <a:spAutoFit/>
          </a:bodyPr>
          <a:lstStyle/>
          <a:p>
            <a:r>
              <a:rPr lang="en-SG" dirty="0" smtClean="0"/>
              <a:t>(0,0)</a:t>
            </a:r>
            <a:endParaRPr lang="en-SG" dirty="0"/>
          </a:p>
        </p:txBody>
      </p:sp>
    </p:spTree>
    <p:extLst>
      <p:ext uri="{BB962C8B-B14F-4D97-AF65-F5344CB8AC3E}">
        <p14:creationId xmlns:p14="http://schemas.microsoft.com/office/powerpoint/2010/main" val="3651719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Scope of CAD/CAM</a:t>
            </a:r>
            <a:endParaRPr lang="en-SG" dirty="0"/>
          </a:p>
        </p:txBody>
      </p:sp>
      <p:pic>
        <p:nvPicPr>
          <p:cNvPr id="4" name="内容占位符 3"/>
          <p:cNvPicPr>
            <a:picLocks noGrp="1" noChangeAspect="1"/>
          </p:cNvPicPr>
          <p:nvPr>
            <p:ph idx="1"/>
          </p:nvPr>
        </p:nvPicPr>
        <p:blipFill>
          <a:blip r:embed="rId2"/>
          <a:stretch>
            <a:fillRect/>
          </a:stretch>
        </p:blipFill>
        <p:spPr>
          <a:xfrm>
            <a:off x="2153481" y="2320506"/>
            <a:ext cx="7547444" cy="3217651"/>
          </a:xfrm>
          <a:prstGeom prst="rect">
            <a:avLst/>
          </a:prstGeom>
        </p:spPr>
      </p:pic>
    </p:spTree>
    <p:extLst>
      <p:ext uri="{BB962C8B-B14F-4D97-AF65-F5344CB8AC3E}">
        <p14:creationId xmlns:p14="http://schemas.microsoft.com/office/powerpoint/2010/main" val="21200244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View  Generation</a:t>
            </a:r>
          </a:p>
        </p:txBody>
      </p:sp>
      <p:sp>
        <p:nvSpPr>
          <p:cNvPr id="3" name="内容占位符 2"/>
          <p:cNvSpPr>
            <a:spLocks noGrp="1"/>
          </p:cNvSpPr>
          <p:nvPr>
            <p:ph idx="1"/>
          </p:nvPr>
        </p:nvSpPr>
        <p:spPr/>
        <p:txBody>
          <a:bodyPr/>
          <a:lstStyle/>
          <a:p>
            <a:r>
              <a:rPr lang="en-SG" dirty="0" smtClean="0"/>
              <a:t>The  </a:t>
            </a:r>
            <a:r>
              <a:rPr lang="en-SG" dirty="0"/>
              <a:t>display  screen  is  two-dimensional. </a:t>
            </a:r>
            <a:endParaRPr lang="en-SG" dirty="0" smtClean="0"/>
          </a:p>
          <a:p>
            <a:r>
              <a:rPr lang="en-SG" dirty="0" smtClean="0"/>
              <a:t>How to present 3D model on </a:t>
            </a:r>
            <a:r>
              <a:rPr lang="en-SG" dirty="0"/>
              <a:t>the </a:t>
            </a:r>
            <a:r>
              <a:rPr lang="en-SG" dirty="0" smtClean="0"/>
              <a:t>screen.</a:t>
            </a:r>
          </a:p>
          <a:p>
            <a:r>
              <a:rPr lang="en-SG" dirty="0" smtClean="0"/>
              <a:t>the </a:t>
            </a:r>
            <a:r>
              <a:rPr lang="en-SG" dirty="0"/>
              <a:t>orthogonal projection. </a:t>
            </a:r>
          </a:p>
        </p:txBody>
      </p:sp>
    </p:spTree>
    <p:extLst>
      <p:ext uri="{BB962C8B-B14F-4D97-AF65-F5344CB8AC3E}">
        <p14:creationId xmlns:p14="http://schemas.microsoft.com/office/powerpoint/2010/main" val="13703588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Coordinate system</a:t>
            </a:r>
          </a:p>
        </p:txBody>
      </p:sp>
      <p:sp>
        <p:nvSpPr>
          <p:cNvPr id="3" name="内容占位符 2"/>
          <p:cNvSpPr>
            <a:spLocks noGrp="1"/>
          </p:cNvSpPr>
          <p:nvPr>
            <p:ph idx="1"/>
          </p:nvPr>
        </p:nvSpPr>
        <p:spPr/>
        <p:txBody>
          <a:bodyPr>
            <a:normAutofit/>
          </a:bodyPr>
          <a:lstStyle/>
          <a:p>
            <a:r>
              <a:rPr lang="en-SG" dirty="0" smtClean="0"/>
              <a:t>By default, in most of CAD software, the WCS and MCS are overlapped as you start up the main program.</a:t>
            </a:r>
          </a:p>
          <a:p>
            <a:r>
              <a:rPr lang="en-SG" dirty="0" smtClean="0"/>
              <a:t>Definitely, To </a:t>
            </a:r>
            <a:r>
              <a:rPr lang="en-SG" dirty="0"/>
              <a:t>display correct image of the cad model on screen, we still need </a:t>
            </a:r>
            <a:r>
              <a:rPr lang="en-SG" dirty="0" smtClean="0"/>
              <a:t>some </a:t>
            </a:r>
            <a:r>
              <a:rPr lang="en-SG" dirty="0"/>
              <a:t>transformation operations to make it sense</a:t>
            </a:r>
            <a:r>
              <a:rPr lang="en-SG" dirty="0" smtClean="0"/>
              <a:t>.</a:t>
            </a:r>
          </a:p>
          <a:p>
            <a:r>
              <a:rPr lang="en-SG" dirty="0" smtClean="0"/>
              <a:t>From the view of user, the inputted geometrical elements will firstly transform to </a:t>
            </a:r>
            <a:r>
              <a:rPr lang="en-US" dirty="0" smtClean="0"/>
              <a:t>uniforms under MCS, then through display converting package developed by CAD software provider, all </a:t>
            </a:r>
            <a:r>
              <a:rPr lang="en-US" altLang="zh-CN" dirty="0" smtClean="0"/>
              <a:t>3D geometrical items will be shown on the 2D screen. </a:t>
            </a:r>
            <a:endParaRPr lang="en-SG" dirty="0"/>
          </a:p>
        </p:txBody>
      </p:sp>
    </p:spTree>
    <p:extLst>
      <p:ext uri="{BB962C8B-B14F-4D97-AF65-F5344CB8AC3E}">
        <p14:creationId xmlns:p14="http://schemas.microsoft.com/office/powerpoint/2010/main" val="9770690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SG" dirty="0"/>
              <a:t>CAD data exchange and storage</a:t>
            </a:r>
          </a:p>
        </p:txBody>
      </p:sp>
      <p:sp>
        <p:nvSpPr>
          <p:cNvPr id="5" name="文本占位符 4"/>
          <p:cNvSpPr>
            <a:spLocks noGrp="1"/>
          </p:cNvSpPr>
          <p:nvPr>
            <p:ph type="body" idx="1"/>
          </p:nvPr>
        </p:nvSpPr>
        <p:spPr/>
        <p:txBody>
          <a:bodyPr/>
          <a:lstStyle/>
          <a:p>
            <a:endParaRPr lang="en-SG"/>
          </a:p>
        </p:txBody>
      </p:sp>
    </p:spTree>
    <p:extLst>
      <p:ext uri="{BB962C8B-B14F-4D97-AF65-F5344CB8AC3E}">
        <p14:creationId xmlns:p14="http://schemas.microsoft.com/office/powerpoint/2010/main" val="3259146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CAD data exchange and storage</a:t>
            </a:r>
            <a:endParaRPr lang="en-SG" dirty="0"/>
          </a:p>
        </p:txBody>
      </p:sp>
      <p:sp>
        <p:nvSpPr>
          <p:cNvPr id="3" name="内容占位符 2"/>
          <p:cNvSpPr>
            <a:spLocks noGrp="1"/>
          </p:cNvSpPr>
          <p:nvPr>
            <p:ph idx="1"/>
          </p:nvPr>
        </p:nvSpPr>
        <p:spPr>
          <a:xfrm>
            <a:off x="838200" y="1825625"/>
            <a:ext cx="6889510" cy="4351338"/>
          </a:xfrm>
        </p:spPr>
        <p:txBody>
          <a:bodyPr/>
          <a:lstStyle/>
          <a:p>
            <a:r>
              <a:rPr lang="en-SG" dirty="0" smtClean="0"/>
              <a:t>Graphic standard</a:t>
            </a:r>
          </a:p>
          <a:p>
            <a:pPr marL="457200" lvl="1" indent="0">
              <a:buNone/>
            </a:pPr>
            <a:r>
              <a:rPr lang="en-SG" dirty="0" smtClean="0"/>
              <a:t>There are various CAD software systems used in different fields. How people could share the same model among these systems? The answer is to share data obeying the same standard. The mainstream data standards are: GKS,STEP, etc.</a:t>
            </a:r>
          </a:p>
          <a:p>
            <a:endParaRPr lang="en-SG" dirty="0" smtClean="0"/>
          </a:p>
        </p:txBody>
      </p:sp>
      <p:pic>
        <p:nvPicPr>
          <p:cNvPr id="5" name="图片 4"/>
          <p:cNvPicPr>
            <a:picLocks noChangeAspect="1"/>
          </p:cNvPicPr>
          <p:nvPr/>
        </p:nvPicPr>
        <p:blipFill>
          <a:blip r:embed="rId2"/>
          <a:stretch>
            <a:fillRect/>
          </a:stretch>
        </p:blipFill>
        <p:spPr>
          <a:xfrm>
            <a:off x="7727710" y="1566383"/>
            <a:ext cx="3993550" cy="4610580"/>
          </a:xfrm>
          <a:prstGeom prst="rect">
            <a:avLst/>
          </a:prstGeom>
        </p:spPr>
      </p:pic>
    </p:spTree>
    <p:extLst>
      <p:ext uri="{BB962C8B-B14F-4D97-AF65-F5344CB8AC3E}">
        <p14:creationId xmlns:p14="http://schemas.microsoft.com/office/powerpoint/2010/main" val="1612071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Data exchange standards</a:t>
            </a:r>
          </a:p>
        </p:txBody>
      </p:sp>
      <p:sp>
        <p:nvSpPr>
          <p:cNvPr id="3" name="内容占位符 2"/>
          <p:cNvSpPr>
            <a:spLocks noGrp="1"/>
          </p:cNvSpPr>
          <p:nvPr>
            <p:ph idx="1"/>
          </p:nvPr>
        </p:nvSpPr>
        <p:spPr/>
        <p:txBody>
          <a:bodyPr>
            <a:normAutofit fontScale="77500" lnSpcReduction="20000"/>
          </a:bodyPr>
          <a:lstStyle/>
          <a:p>
            <a:r>
              <a:rPr lang="en-SG" dirty="0" smtClean="0"/>
              <a:t>There </a:t>
            </a:r>
            <a:r>
              <a:rPr lang="en-SG" dirty="0"/>
              <a:t>is increasing application of CAD accompanied by a growth in </a:t>
            </a:r>
            <a:r>
              <a:rPr lang="en-SG" dirty="0" smtClean="0"/>
              <a:t>product </a:t>
            </a:r>
            <a:r>
              <a:rPr lang="en-SG" dirty="0"/>
              <a:t>variety and the range of companies involved</a:t>
            </a:r>
          </a:p>
          <a:p>
            <a:pPr lvl="1">
              <a:buFont typeface="Wingdings" panose="05000000000000000000" pitchFamily="2" charset="2"/>
              <a:buChar char="§"/>
            </a:pPr>
            <a:r>
              <a:rPr lang="en-SG" dirty="0" smtClean="0"/>
              <a:t>component </a:t>
            </a:r>
            <a:r>
              <a:rPr lang="en-SG" dirty="0"/>
              <a:t>suppliers must often match their designs to many variants of </a:t>
            </a:r>
            <a:r>
              <a:rPr lang="en-SG" dirty="0" smtClean="0"/>
              <a:t>different </a:t>
            </a:r>
            <a:r>
              <a:rPr lang="en-SG" dirty="0"/>
              <a:t>products</a:t>
            </a:r>
          </a:p>
          <a:p>
            <a:pPr lvl="1">
              <a:buFont typeface="Wingdings" panose="05000000000000000000" pitchFamily="2" charset="2"/>
              <a:buChar char="§"/>
            </a:pPr>
            <a:r>
              <a:rPr lang="en-SG" dirty="0" smtClean="0"/>
              <a:t>a </a:t>
            </a:r>
            <a:r>
              <a:rPr lang="en-SG" dirty="0"/>
              <a:t>large amount of component and product data must be exchanged</a:t>
            </a:r>
          </a:p>
          <a:p>
            <a:pPr lvl="1">
              <a:buFont typeface="Wingdings" panose="05000000000000000000" pitchFamily="2" charset="2"/>
              <a:buChar char="§"/>
            </a:pPr>
            <a:r>
              <a:rPr lang="en-SG" dirty="0" smtClean="0"/>
              <a:t>the </a:t>
            </a:r>
            <a:r>
              <a:rPr lang="en-SG" dirty="0"/>
              <a:t>simplest way is for both companies to used same CADCAM system </a:t>
            </a:r>
            <a:r>
              <a:rPr lang="en-SG" dirty="0" smtClean="0"/>
              <a:t>and </a:t>
            </a:r>
            <a:r>
              <a:rPr lang="en-SG" dirty="0"/>
              <a:t>software revision number</a:t>
            </a:r>
          </a:p>
          <a:p>
            <a:pPr lvl="1">
              <a:buFont typeface="Wingdings" panose="05000000000000000000" pitchFamily="2" charset="2"/>
              <a:buChar char="§"/>
            </a:pPr>
            <a:r>
              <a:rPr lang="en-SG" dirty="0" smtClean="0"/>
              <a:t>however</a:t>
            </a:r>
            <a:r>
              <a:rPr lang="en-SG" dirty="0"/>
              <a:t>, it is more equitable for different CADCAM systems to </a:t>
            </a:r>
            <a:r>
              <a:rPr lang="en-SG" dirty="0" smtClean="0"/>
              <a:t>accurately </a:t>
            </a:r>
            <a:r>
              <a:rPr lang="en-SG" dirty="0"/>
              <a:t>exchange the same data</a:t>
            </a:r>
          </a:p>
          <a:p>
            <a:pPr lvl="2"/>
            <a:r>
              <a:rPr lang="en-SG" dirty="0" smtClean="0"/>
              <a:t>too </a:t>
            </a:r>
            <a:r>
              <a:rPr lang="en-SG" dirty="0"/>
              <a:t>many individual inter-software translator programs would be required</a:t>
            </a:r>
          </a:p>
          <a:p>
            <a:pPr lvl="2"/>
            <a:r>
              <a:rPr lang="en-SG" dirty="0" smtClean="0"/>
              <a:t>need </a:t>
            </a:r>
            <a:r>
              <a:rPr lang="en-SG" dirty="0"/>
              <a:t>to convert the data into a neutral file format first</a:t>
            </a:r>
          </a:p>
          <a:p>
            <a:pPr lvl="2"/>
            <a:r>
              <a:rPr lang="en-SG" dirty="0" smtClean="0"/>
              <a:t>then </a:t>
            </a:r>
            <a:r>
              <a:rPr lang="en-SG" dirty="0"/>
              <a:t>translate the neutral format into the target system data structure</a:t>
            </a:r>
          </a:p>
          <a:p>
            <a:r>
              <a:rPr lang="en-SG" dirty="0" smtClean="0"/>
              <a:t>However</a:t>
            </a:r>
            <a:r>
              <a:rPr lang="en-SG" dirty="0"/>
              <a:t>, a neutral file format is not straightforward due to</a:t>
            </a:r>
          </a:p>
          <a:p>
            <a:pPr lvl="1">
              <a:buFont typeface="Wingdings" panose="05000000000000000000" pitchFamily="2" charset="2"/>
              <a:buChar char="§"/>
            </a:pPr>
            <a:r>
              <a:rPr lang="en-SG" dirty="0" smtClean="0"/>
              <a:t>different </a:t>
            </a:r>
            <a:r>
              <a:rPr lang="en-SG" dirty="0"/>
              <a:t>international CADCAM methods </a:t>
            </a:r>
          </a:p>
          <a:p>
            <a:pPr lvl="1">
              <a:buFont typeface="Wingdings" panose="05000000000000000000" pitchFamily="2" charset="2"/>
              <a:buChar char="§"/>
            </a:pPr>
            <a:r>
              <a:rPr lang="en-SG" dirty="0" smtClean="0"/>
              <a:t>different </a:t>
            </a:r>
            <a:r>
              <a:rPr lang="en-SG" dirty="0"/>
              <a:t>CAD representations:</a:t>
            </a:r>
          </a:p>
          <a:p>
            <a:pPr lvl="2"/>
            <a:r>
              <a:rPr lang="en-SG" dirty="0" smtClean="0"/>
              <a:t>2D </a:t>
            </a:r>
            <a:r>
              <a:rPr lang="en-SG" dirty="0" err="1"/>
              <a:t>draughting</a:t>
            </a:r>
            <a:r>
              <a:rPr lang="en-SG" dirty="0"/>
              <a:t>; wire frame geometry; surface/solid models</a:t>
            </a:r>
          </a:p>
          <a:p>
            <a:pPr lvl="2"/>
            <a:r>
              <a:rPr lang="en-SG" dirty="0" smtClean="0"/>
              <a:t>higher </a:t>
            </a:r>
            <a:r>
              <a:rPr lang="en-SG" dirty="0"/>
              <a:t>order curves → cubic polynomial conversion leads to loss of precision</a:t>
            </a:r>
          </a:p>
          <a:p>
            <a:r>
              <a:rPr lang="en-SG" dirty="0" smtClean="0"/>
              <a:t>Ongoing </a:t>
            </a:r>
            <a:r>
              <a:rPr lang="en-SG" dirty="0"/>
              <a:t>effort to define an internationally accepted standard</a:t>
            </a:r>
          </a:p>
        </p:txBody>
      </p:sp>
    </p:spTree>
    <p:extLst>
      <p:ext uri="{BB962C8B-B14F-4D97-AF65-F5344CB8AC3E}">
        <p14:creationId xmlns:p14="http://schemas.microsoft.com/office/powerpoint/2010/main" val="2248109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365125"/>
            <a:ext cx="10169107" cy="1325563"/>
          </a:xfrm>
        </p:spPr>
        <p:txBody>
          <a:bodyPr/>
          <a:lstStyle/>
          <a:p>
            <a:r>
              <a:rPr lang="en-SG" dirty="0"/>
              <a:t>IGES(Initial Graphics Exchange </a:t>
            </a:r>
            <a:r>
              <a:rPr lang="en-SG" dirty="0" smtClean="0"/>
              <a:t>Specification)</a:t>
            </a:r>
            <a:endParaRPr lang="en-SG" dirty="0"/>
          </a:p>
        </p:txBody>
      </p:sp>
      <p:sp>
        <p:nvSpPr>
          <p:cNvPr id="3" name="内容占位符 2"/>
          <p:cNvSpPr>
            <a:spLocks noGrp="1"/>
          </p:cNvSpPr>
          <p:nvPr>
            <p:ph idx="1"/>
          </p:nvPr>
        </p:nvSpPr>
        <p:spPr/>
        <p:txBody>
          <a:bodyPr>
            <a:normAutofit fontScale="62500" lnSpcReduction="20000"/>
          </a:bodyPr>
          <a:lstStyle/>
          <a:p>
            <a:pPr marL="0" indent="0">
              <a:buNone/>
            </a:pPr>
            <a:r>
              <a:rPr lang="en-SG" dirty="0" smtClean="0"/>
              <a:t>A </a:t>
            </a:r>
            <a:r>
              <a:rPr lang="en-SG" dirty="0"/>
              <a:t>standard for </a:t>
            </a:r>
            <a:r>
              <a:rPr lang="en-SG" dirty="0" smtClean="0"/>
              <a:t>the </a:t>
            </a:r>
            <a:r>
              <a:rPr lang="en-SG" dirty="0"/>
              <a:t>structure and syntax of neutral file in ASCII, compressed </a:t>
            </a:r>
            <a:r>
              <a:rPr lang="en-SG" dirty="0" smtClean="0"/>
              <a:t>ASCII </a:t>
            </a:r>
            <a:r>
              <a:rPr lang="en-SG" dirty="0"/>
              <a:t>or binary format</a:t>
            </a:r>
          </a:p>
          <a:p>
            <a:r>
              <a:rPr lang="en-SG" dirty="0" smtClean="0"/>
              <a:t>the </a:t>
            </a:r>
            <a:r>
              <a:rPr lang="en-SG" dirty="0"/>
              <a:t>ASCII format is: 80 character records/lines, terminated by semicolons, fields divided with commas</a:t>
            </a:r>
          </a:p>
          <a:p>
            <a:r>
              <a:rPr lang="en-SG" dirty="0" smtClean="0"/>
              <a:t>Start </a:t>
            </a:r>
            <a:r>
              <a:rPr lang="en-SG" dirty="0"/>
              <a:t>section:</a:t>
            </a:r>
          </a:p>
          <a:p>
            <a:pPr marL="457200" lvl="1" indent="0">
              <a:buNone/>
            </a:pPr>
            <a:r>
              <a:rPr lang="en-SG" dirty="0"/>
              <a:t>– contains data such as the features of the originating system to assist the </a:t>
            </a:r>
            <a:r>
              <a:rPr lang="en-SG" dirty="0" smtClean="0"/>
              <a:t>recipient </a:t>
            </a:r>
            <a:r>
              <a:rPr lang="en-SG" dirty="0"/>
              <a:t>in translating the file </a:t>
            </a:r>
          </a:p>
          <a:p>
            <a:r>
              <a:rPr lang="en-SG" dirty="0" smtClean="0"/>
              <a:t>Global </a:t>
            </a:r>
            <a:r>
              <a:rPr lang="en-SG" dirty="0"/>
              <a:t>section:</a:t>
            </a:r>
          </a:p>
          <a:p>
            <a:pPr marL="457200" lvl="1" indent="0">
              <a:buNone/>
            </a:pPr>
            <a:r>
              <a:rPr lang="en-SG" dirty="0"/>
              <a:t>– contains 24 parameter fields which are necessary to translate the file</a:t>
            </a:r>
          </a:p>
          <a:p>
            <a:r>
              <a:rPr lang="en-SG" dirty="0" smtClean="0"/>
              <a:t>Directory </a:t>
            </a:r>
            <a:r>
              <a:rPr lang="en-SG" dirty="0"/>
              <a:t>section:</a:t>
            </a:r>
          </a:p>
          <a:p>
            <a:pPr marL="457200" lvl="1" indent="0">
              <a:buNone/>
            </a:pPr>
            <a:r>
              <a:rPr lang="en-SG" dirty="0"/>
              <a:t>– contains 18 x 8-character fields on 2 lines as an entry for each entity; codes </a:t>
            </a:r>
            <a:r>
              <a:rPr lang="en-SG" dirty="0" smtClean="0"/>
              <a:t>represent </a:t>
            </a:r>
            <a:r>
              <a:rPr lang="en-SG" dirty="0"/>
              <a:t>the entity type, subtype, and pointers to entity data in next section</a:t>
            </a:r>
          </a:p>
          <a:p>
            <a:r>
              <a:rPr lang="en-SG" dirty="0" smtClean="0"/>
              <a:t>Parameter </a:t>
            </a:r>
            <a:r>
              <a:rPr lang="en-SG" dirty="0"/>
              <a:t>Data Section:</a:t>
            </a:r>
          </a:p>
          <a:p>
            <a:pPr marL="457200" lvl="1" indent="0">
              <a:buNone/>
            </a:pPr>
            <a:r>
              <a:rPr lang="en-SG" dirty="0"/>
              <a:t>– contains entity specific data such as coordinates, annotations, spline control </a:t>
            </a:r>
            <a:r>
              <a:rPr lang="en-SG" dirty="0" smtClean="0"/>
              <a:t>points</a:t>
            </a:r>
            <a:r>
              <a:rPr lang="en-SG" dirty="0"/>
              <a:t>, pointers to directory entries, etc.</a:t>
            </a:r>
          </a:p>
          <a:p>
            <a:r>
              <a:rPr lang="en-SG" dirty="0" smtClean="0"/>
              <a:t>the </a:t>
            </a:r>
            <a:r>
              <a:rPr lang="en-SG" dirty="0"/>
              <a:t>first parameter for each entry identifies the entity type from which the meanings for remaining </a:t>
            </a:r>
            <a:r>
              <a:rPr lang="en-SG" dirty="0" smtClean="0"/>
              <a:t>parameters </a:t>
            </a:r>
            <a:r>
              <a:rPr lang="en-SG" dirty="0"/>
              <a:t>are derived.</a:t>
            </a:r>
          </a:p>
          <a:p>
            <a:r>
              <a:rPr lang="en-SG" dirty="0" smtClean="0"/>
              <a:t>Termination </a:t>
            </a:r>
            <a:r>
              <a:rPr lang="en-SG" dirty="0"/>
              <a:t>Section:</a:t>
            </a:r>
          </a:p>
          <a:p>
            <a:pPr marL="457200" lvl="1" indent="0">
              <a:buNone/>
            </a:pPr>
            <a:r>
              <a:rPr lang="en-SG" dirty="0"/>
              <a:t>– marks the end of the data file, contains subtotals of records for data transmission </a:t>
            </a:r>
            <a:r>
              <a:rPr lang="en-SG" dirty="0" smtClean="0"/>
              <a:t>checks</a:t>
            </a:r>
            <a:endParaRPr lang="en-SG" dirty="0"/>
          </a:p>
        </p:txBody>
      </p:sp>
    </p:spTree>
    <p:extLst>
      <p:ext uri="{BB962C8B-B14F-4D97-AF65-F5344CB8AC3E}">
        <p14:creationId xmlns:p14="http://schemas.microsoft.com/office/powerpoint/2010/main" val="31464311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IGES data types</a:t>
            </a:r>
          </a:p>
        </p:txBody>
      </p:sp>
      <p:sp>
        <p:nvSpPr>
          <p:cNvPr id="3" name="内容占位符 2"/>
          <p:cNvSpPr>
            <a:spLocks noGrp="1"/>
          </p:cNvSpPr>
          <p:nvPr>
            <p:ph idx="1"/>
          </p:nvPr>
        </p:nvSpPr>
        <p:spPr>
          <a:xfrm>
            <a:off x="838200" y="1690688"/>
            <a:ext cx="5289468" cy="4486275"/>
          </a:xfrm>
        </p:spPr>
        <p:txBody>
          <a:bodyPr>
            <a:normAutofit fontScale="85000" lnSpcReduction="10000"/>
          </a:bodyPr>
          <a:lstStyle/>
          <a:p>
            <a:r>
              <a:rPr lang="en-SG" dirty="0"/>
              <a:t>The global section consists of:</a:t>
            </a:r>
          </a:p>
          <a:p>
            <a:pPr lvl="1">
              <a:buFont typeface="Wingdings" panose="05000000000000000000" pitchFamily="2" charset="2"/>
              <a:buChar char="ü"/>
            </a:pPr>
            <a:r>
              <a:rPr lang="en-SG" dirty="0" smtClean="0"/>
              <a:t>delimiter </a:t>
            </a:r>
            <a:r>
              <a:rPr lang="en-SG" dirty="0"/>
              <a:t>characters (1,2); </a:t>
            </a:r>
            <a:r>
              <a:rPr lang="en-SG" dirty="0" smtClean="0"/>
              <a:t>sender’s </a:t>
            </a:r>
            <a:r>
              <a:rPr lang="en-SG" dirty="0"/>
              <a:t>identifier (3); filename </a:t>
            </a:r>
            <a:r>
              <a:rPr lang="en-SG" dirty="0" smtClean="0"/>
              <a:t>(</a:t>
            </a:r>
            <a:r>
              <a:rPr lang="en-SG" dirty="0"/>
              <a:t>4); software ID (5); IGES </a:t>
            </a:r>
            <a:r>
              <a:rPr lang="en-SG" dirty="0" smtClean="0"/>
              <a:t>processor </a:t>
            </a:r>
            <a:r>
              <a:rPr lang="en-SG" dirty="0"/>
              <a:t>version (6); number </a:t>
            </a:r>
            <a:r>
              <a:rPr lang="en-SG" dirty="0" smtClean="0"/>
              <a:t>precision </a:t>
            </a:r>
            <a:r>
              <a:rPr lang="en-SG" dirty="0"/>
              <a:t>(7-11); receiver’s </a:t>
            </a:r>
            <a:r>
              <a:rPr lang="en-SG" dirty="0" smtClean="0"/>
              <a:t>identifier </a:t>
            </a:r>
            <a:r>
              <a:rPr lang="en-SG" dirty="0"/>
              <a:t>(12); model space </a:t>
            </a:r>
            <a:r>
              <a:rPr lang="en-SG" dirty="0" smtClean="0"/>
              <a:t>scale </a:t>
            </a:r>
            <a:r>
              <a:rPr lang="en-SG" dirty="0"/>
              <a:t>(13); units (14); unit name </a:t>
            </a:r>
            <a:r>
              <a:rPr lang="en-SG" dirty="0" smtClean="0"/>
              <a:t>(</a:t>
            </a:r>
            <a:r>
              <a:rPr lang="en-SG" dirty="0"/>
              <a:t>15); maximum number of line </a:t>
            </a:r>
            <a:r>
              <a:rPr lang="en-SG" dirty="0" smtClean="0"/>
              <a:t>thicknesses </a:t>
            </a:r>
            <a:r>
              <a:rPr lang="en-SG" dirty="0"/>
              <a:t>(16); maximum line </a:t>
            </a:r>
            <a:r>
              <a:rPr lang="en-SG" dirty="0" smtClean="0"/>
              <a:t>thickness </a:t>
            </a:r>
            <a:r>
              <a:rPr lang="en-SG" dirty="0"/>
              <a:t>(17); time </a:t>
            </a:r>
            <a:r>
              <a:rPr lang="en-SG" dirty="0" smtClean="0"/>
              <a:t>file generated </a:t>
            </a:r>
            <a:r>
              <a:rPr lang="en-SG" dirty="0"/>
              <a:t>(18); smallest </a:t>
            </a:r>
            <a:r>
              <a:rPr lang="en-SG" dirty="0" smtClean="0"/>
              <a:t>distance </a:t>
            </a:r>
            <a:r>
              <a:rPr lang="en-SG" dirty="0"/>
              <a:t>(19); largest </a:t>
            </a:r>
            <a:r>
              <a:rPr lang="en-SG" dirty="0" smtClean="0"/>
              <a:t>coordinate </a:t>
            </a:r>
            <a:r>
              <a:rPr lang="en-SG" dirty="0"/>
              <a:t>(20);</a:t>
            </a:r>
          </a:p>
          <a:p>
            <a:r>
              <a:rPr lang="en-SG" dirty="0" smtClean="0"/>
              <a:t>Each </a:t>
            </a:r>
            <a:r>
              <a:rPr lang="en-SG" dirty="0"/>
              <a:t>record line has an </a:t>
            </a:r>
            <a:r>
              <a:rPr lang="en-SG" dirty="0" smtClean="0"/>
              <a:t>identifier </a:t>
            </a:r>
            <a:r>
              <a:rPr lang="en-SG" dirty="0"/>
              <a:t>in columns 73-80 used </a:t>
            </a:r>
            <a:r>
              <a:rPr lang="en-SG" dirty="0" smtClean="0"/>
              <a:t>as </a:t>
            </a:r>
            <a:r>
              <a:rPr lang="en-SG" dirty="0"/>
              <a:t>a pointer for </a:t>
            </a:r>
            <a:r>
              <a:rPr lang="en-SG" dirty="0" smtClean="0"/>
              <a:t>cross-referencing </a:t>
            </a:r>
            <a:r>
              <a:rPr lang="en-SG" dirty="0"/>
              <a:t>between sections</a:t>
            </a:r>
          </a:p>
          <a:p>
            <a:pPr lvl="1">
              <a:buFont typeface="Wingdings" panose="05000000000000000000" pitchFamily="2" charset="2"/>
              <a:buChar char="ü"/>
            </a:pPr>
            <a:r>
              <a:rPr lang="en-SG" dirty="0" smtClean="0"/>
              <a:t>the </a:t>
            </a:r>
            <a:r>
              <a:rPr lang="en-SG" dirty="0"/>
              <a:t>first character indicates the </a:t>
            </a:r>
            <a:r>
              <a:rPr lang="en-SG" dirty="0" smtClean="0"/>
              <a:t>section </a:t>
            </a:r>
            <a:r>
              <a:rPr lang="en-SG" dirty="0"/>
              <a:t>(S = Start, G = Global, </a:t>
            </a:r>
            <a:r>
              <a:rPr lang="en-SG" dirty="0" smtClean="0"/>
              <a:t>D </a:t>
            </a:r>
            <a:r>
              <a:rPr lang="en-SG" dirty="0"/>
              <a:t>= Directory, P = Parameter, </a:t>
            </a:r>
            <a:r>
              <a:rPr lang="en-SG" dirty="0" smtClean="0"/>
              <a:t>T </a:t>
            </a:r>
            <a:r>
              <a:rPr lang="en-SG" dirty="0"/>
              <a:t>= Termination)</a:t>
            </a:r>
          </a:p>
        </p:txBody>
      </p:sp>
      <p:pic>
        <p:nvPicPr>
          <p:cNvPr id="4" name="图片 3"/>
          <p:cNvPicPr>
            <a:picLocks noChangeAspect="1"/>
          </p:cNvPicPr>
          <p:nvPr/>
        </p:nvPicPr>
        <p:blipFill>
          <a:blip r:embed="rId2"/>
          <a:stretch>
            <a:fillRect/>
          </a:stretch>
        </p:blipFill>
        <p:spPr>
          <a:xfrm>
            <a:off x="6285206" y="1306286"/>
            <a:ext cx="5388239" cy="5265451"/>
          </a:xfrm>
          <a:prstGeom prst="rect">
            <a:avLst/>
          </a:prstGeom>
        </p:spPr>
      </p:pic>
    </p:spTree>
    <p:extLst>
      <p:ext uri="{BB962C8B-B14F-4D97-AF65-F5344CB8AC3E}">
        <p14:creationId xmlns:p14="http://schemas.microsoft.com/office/powerpoint/2010/main" val="9769000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IGES example</a:t>
            </a:r>
          </a:p>
        </p:txBody>
      </p:sp>
      <p:sp>
        <p:nvSpPr>
          <p:cNvPr id="3" name="内容占位符 2"/>
          <p:cNvSpPr>
            <a:spLocks noGrp="1"/>
          </p:cNvSpPr>
          <p:nvPr>
            <p:ph idx="1"/>
          </p:nvPr>
        </p:nvSpPr>
        <p:spPr>
          <a:xfrm>
            <a:off x="838200" y="1504991"/>
            <a:ext cx="7723909" cy="3375767"/>
          </a:xfrm>
        </p:spPr>
        <p:txBody>
          <a:bodyPr>
            <a:normAutofit fontScale="62500" lnSpcReduction="20000"/>
          </a:bodyPr>
          <a:lstStyle/>
          <a:p>
            <a:pPr marL="0" indent="0">
              <a:lnSpc>
                <a:spcPts val="600"/>
              </a:lnSpc>
              <a:buNone/>
            </a:pPr>
            <a:r>
              <a:rPr lang="pt-BR" dirty="0"/>
              <a:t>EXAMPLE IGES FILE                                                                         S0000001</a:t>
            </a:r>
          </a:p>
          <a:p>
            <a:pPr marL="0" indent="0">
              <a:lnSpc>
                <a:spcPts val="600"/>
              </a:lnSpc>
              <a:buNone/>
            </a:pPr>
            <a:r>
              <a:rPr lang="pt-BR" dirty="0"/>
              <a:t>1H,,1H;,,,9HMASTERCAM, 1H1,16,8,24,8,56,,1.,1,4HINCH,1,0.01, G0000001</a:t>
            </a:r>
          </a:p>
          <a:p>
            <a:pPr marL="0" indent="0">
              <a:lnSpc>
                <a:spcPts val="600"/>
              </a:lnSpc>
              <a:buNone/>
            </a:pPr>
            <a:r>
              <a:rPr lang="pt-BR" dirty="0"/>
              <a:t>13H850101.0100000,0.,100.,,,,;                                                         G0000002</a:t>
            </a:r>
          </a:p>
          <a:p>
            <a:pPr marL="0" indent="0">
              <a:lnSpc>
                <a:spcPts val="600"/>
              </a:lnSpc>
              <a:buNone/>
            </a:pPr>
            <a:r>
              <a:rPr lang="pt-BR" dirty="0"/>
              <a:t>116         1        1       1       1                                    0   00000000D0000001</a:t>
            </a:r>
          </a:p>
          <a:p>
            <a:pPr marL="0" indent="0">
              <a:lnSpc>
                <a:spcPts val="600"/>
              </a:lnSpc>
              <a:buNone/>
            </a:pPr>
            <a:r>
              <a:rPr lang="pt-BR" dirty="0"/>
              <a:t>116         0        3       1                                                                  D0000002</a:t>
            </a:r>
          </a:p>
          <a:p>
            <a:pPr marL="0" indent="0">
              <a:lnSpc>
                <a:spcPts val="600"/>
              </a:lnSpc>
              <a:buNone/>
            </a:pPr>
            <a:r>
              <a:rPr lang="pt-BR" dirty="0"/>
              <a:t>124         2        1       1       1                                    0   00000000D0000003</a:t>
            </a:r>
          </a:p>
          <a:p>
            <a:pPr marL="0" indent="0">
              <a:lnSpc>
                <a:spcPts val="600"/>
              </a:lnSpc>
              <a:buNone/>
            </a:pPr>
            <a:r>
              <a:rPr lang="pt-BR" dirty="0"/>
              <a:t>124         0        3       1                                                                  D0000004</a:t>
            </a:r>
          </a:p>
          <a:p>
            <a:pPr marL="0" indent="0">
              <a:lnSpc>
                <a:spcPts val="600"/>
              </a:lnSpc>
              <a:buNone/>
            </a:pPr>
            <a:r>
              <a:rPr lang="pt-BR" dirty="0"/>
              <a:t>100         3        1       1       1                                    3   00000000D0000005</a:t>
            </a:r>
          </a:p>
          <a:p>
            <a:pPr marL="0" indent="0">
              <a:lnSpc>
                <a:spcPts val="600"/>
              </a:lnSpc>
              <a:buNone/>
            </a:pPr>
            <a:r>
              <a:rPr lang="pt-BR" dirty="0"/>
              <a:t>100         0        3       1                                                                  D0000006</a:t>
            </a:r>
          </a:p>
          <a:p>
            <a:pPr marL="0" indent="0">
              <a:lnSpc>
                <a:spcPts val="600"/>
              </a:lnSpc>
              <a:buNone/>
            </a:pPr>
            <a:r>
              <a:rPr lang="pt-BR" dirty="0"/>
              <a:t>110         4        1       1       1                                    0   00000000D0000007</a:t>
            </a:r>
          </a:p>
          <a:p>
            <a:pPr marL="0" indent="0">
              <a:lnSpc>
                <a:spcPts val="600"/>
              </a:lnSpc>
              <a:buNone/>
            </a:pPr>
            <a:r>
              <a:rPr lang="pt-BR" dirty="0"/>
              <a:t>110         0        3       1                                                                  D0000008</a:t>
            </a:r>
          </a:p>
          <a:p>
            <a:pPr marL="0" indent="0">
              <a:lnSpc>
                <a:spcPts val="600"/>
              </a:lnSpc>
              <a:buNone/>
            </a:pPr>
            <a:r>
              <a:rPr lang="pt-BR" dirty="0"/>
              <a:t>116,100.,-100.,0.;                                                                              1P0000001</a:t>
            </a:r>
          </a:p>
          <a:p>
            <a:pPr marL="0" indent="0">
              <a:lnSpc>
                <a:spcPts val="600"/>
              </a:lnSpc>
              <a:buNone/>
            </a:pPr>
            <a:r>
              <a:rPr lang="pt-BR" dirty="0"/>
              <a:t>124,1.,0.,0.,0.,0.,1.,0.,0.,0.,0.,1.,0.;                                                   3P0000002</a:t>
            </a:r>
          </a:p>
          <a:p>
            <a:pPr marL="0" indent="0">
              <a:lnSpc>
                <a:spcPts val="600"/>
              </a:lnSpc>
              <a:buNone/>
            </a:pPr>
            <a:r>
              <a:rPr lang="pt-BR" dirty="0"/>
              <a:t>100,0.,100.,-100.,-150.,-100.,150.,-99.99999;                                  5P0000003</a:t>
            </a:r>
          </a:p>
          <a:p>
            <a:pPr marL="0" indent="0">
              <a:lnSpc>
                <a:spcPts val="600"/>
              </a:lnSpc>
              <a:buNone/>
            </a:pPr>
            <a:r>
              <a:rPr lang="pt-BR" dirty="0"/>
              <a:t>110,135.3553,-135.3553,0.,206.066,-64.64465,0.;                           7P0000004</a:t>
            </a:r>
          </a:p>
          <a:p>
            <a:pPr marL="0" indent="0">
              <a:lnSpc>
                <a:spcPts val="600"/>
              </a:lnSpc>
              <a:buNone/>
            </a:pPr>
            <a:r>
              <a:rPr lang="pt-BR" dirty="0"/>
              <a:t>S0000001G0000002D0000008P0000004                                          T0000001</a:t>
            </a:r>
            <a:endParaRPr lang="en-SG" dirty="0"/>
          </a:p>
        </p:txBody>
      </p:sp>
      <p:pic>
        <p:nvPicPr>
          <p:cNvPr id="4" name="图片 3"/>
          <p:cNvPicPr>
            <a:picLocks noChangeAspect="1"/>
          </p:cNvPicPr>
          <p:nvPr/>
        </p:nvPicPr>
        <p:blipFill>
          <a:blip r:embed="rId2"/>
          <a:stretch>
            <a:fillRect/>
          </a:stretch>
        </p:blipFill>
        <p:spPr>
          <a:xfrm>
            <a:off x="9341286" y="1825625"/>
            <a:ext cx="2273417" cy="2387723"/>
          </a:xfrm>
          <a:prstGeom prst="rect">
            <a:avLst/>
          </a:prstGeom>
        </p:spPr>
      </p:pic>
      <p:sp>
        <p:nvSpPr>
          <p:cNvPr id="5" name="内容占位符 2"/>
          <p:cNvSpPr txBox="1">
            <a:spLocks/>
          </p:cNvSpPr>
          <p:nvPr/>
        </p:nvSpPr>
        <p:spPr>
          <a:xfrm>
            <a:off x="1116281" y="4880758"/>
            <a:ext cx="10498422" cy="181692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SG" dirty="0"/>
              <a:t>• (116) point, (124) transformation matrix, (100) circular arc, (110) </a:t>
            </a:r>
            <a:r>
              <a:rPr lang="en-SG" dirty="0" smtClean="0"/>
              <a:t>line </a:t>
            </a:r>
          </a:p>
          <a:p>
            <a:pPr marL="0" indent="0">
              <a:lnSpc>
                <a:spcPct val="100000"/>
              </a:lnSpc>
              <a:buNone/>
            </a:pPr>
            <a:r>
              <a:rPr lang="en-SG" dirty="0" smtClean="0"/>
              <a:t>Note</a:t>
            </a:r>
            <a:r>
              <a:rPr lang="en-SG" dirty="0"/>
              <a:t>: Parameter entry for line (110) is </a:t>
            </a:r>
            <a:r>
              <a:rPr lang="en-SG" dirty="0" smtClean="0"/>
              <a:t>x1, y1, z1, x2, y2, z2; </a:t>
            </a:r>
            <a:r>
              <a:rPr lang="en-SG" dirty="0"/>
              <a:t>for arc (100) is z, </a:t>
            </a:r>
          </a:p>
          <a:p>
            <a:pPr marL="0" indent="0">
              <a:lnSpc>
                <a:spcPct val="100000"/>
              </a:lnSpc>
              <a:buNone/>
            </a:pPr>
            <a:r>
              <a:rPr lang="en-SG" dirty="0"/>
              <a:t>x, y of centre, x, y of start point, x, y of end point; for point (116) is x, y, z.</a:t>
            </a:r>
          </a:p>
        </p:txBody>
      </p:sp>
    </p:spTree>
    <p:extLst>
      <p:ext uri="{BB962C8B-B14F-4D97-AF65-F5344CB8AC3E}">
        <p14:creationId xmlns:p14="http://schemas.microsoft.com/office/powerpoint/2010/main" val="26079225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STEP(Standard for the Exchange of Product model </a:t>
            </a:r>
            <a:r>
              <a:rPr lang="en-SG" dirty="0" smtClean="0"/>
              <a:t>data)</a:t>
            </a:r>
            <a:endParaRPr lang="en-SG" dirty="0"/>
          </a:p>
        </p:txBody>
      </p:sp>
      <p:sp>
        <p:nvSpPr>
          <p:cNvPr id="3" name="内容占位符 2"/>
          <p:cNvSpPr>
            <a:spLocks noGrp="1"/>
          </p:cNvSpPr>
          <p:nvPr>
            <p:ph idx="1"/>
          </p:nvPr>
        </p:nvSpPr>
        <p:spPr>
          <a:xfrm>
            <a:off x="838200" y="1690688"/>
            <a:ext cx="7538049" cy="4641100"/>
          </a:xfrm>
        </p:spPr>
        <p:txBody>
          <a:bodyPr>
            <a:normAutofit fontScale="92500" lnSpcReduction="10000"/>
          </a:bodyPr>
          <a:lstStyle/>
          <a:p>
            <a:r>
              <a:rPr lang="en-SG" dirty="0" smtClean="0"/>
              <a:t>Uses </a:t>
            </a:r>
            <a:r>
              <a:rPr lang="en-SG" dirty="0"/>
              <a:t>a formal model for data </a:t>
            </a:r>
            <a:r>
              <a:rPr lang="en-SG" dirty="0" smtClean="0"/>
              <a:t>exchange</a:t>
            </a:r>
            <a:r>
              <a:rPr lang="en-SG" dirty="0"/>
              <a:t>, described using </a:t>
            </a:r>
            <a:r>
              <a:rPr lang="en-SG" dirty="0" smtClean="0"/>
              <a:t>an information </a:t>
            </a:r>
            <a:r>
              <a:rPr lang="en-SG" dirty="0"/>
              <a:t>modelling </a:t>
            </a:r>
            <a:r>
              <a:rPr lang="en-SG" dirty="0" smtClean="0"/>
              <a:t>language </a:t>
            </a:r>
            <a:r>
              <a:rPr lang="en-SG" dirty="0"/>
              <a:t>called </a:t>
            </a:r>
            <a:r>
              <a:rPr lang="en-SG" dirty="0" smtClean="0"/>
              <a:t>EXPRESS</a:t>
            </a:r>
          </a:p>
          <a:p>
            <a:r>
              <a:rPr lang="en-SG" dirty="0" smtClean="0"/>
              <a:t>STEP </a:t>
            </a:r>
            <a:r>
              <a:rPr lang="en-SG" dirty="0"/>
              <a:t>has a three layer </a:t>
            </a:r>
            <a:r>
              <a:rPr lang="en-SG" dirty="0" smtClean="0"/>
              <a:t>architecture </a:t>
            </a:r>
            <a:r>
              <a:rPr lang="en-SG" dirty="0"/>
              <a:t>enabling definition </a:t>
            </a:r>
            <a:r>
              <a:rPr lang="en-SG" dirty="0" smtClean="0"/>
              <a:t>of </a:t>
            </a:r>
            <a:r>
              <a:rPr lang="en-SG" dirty="0"/>
              <a:t>multiple application views </a:t>
            </a:r>
            <a:r>
              <a:rPr lang="en-SG" dirty="0" smtClean="0"/>
              <a:t>and </a:t>
            </a:r>
            <a:r>
              <a:rPr lang="en-SG" dirty="0"/>
              <a:t>implementations:</a:t>
            </a:r>
          </a:p>
          <a:p>
            <a:pPr lvl="1">
              <a:buFont typeface="Wingdings" panose="05000000000000000000" pitchFamily="2" charset="2"/>
              <a:buChar char="ü"/>
            </a:pPr>
            <a:r>
              <a:rPr lang="en-SG" dirty="0" smtClean="0"/>
              <a:t>techniques </a:t>
            </a:r>
            <a:r>
              <a:rPr lang="en-SG" dirty="0"/>
              <a:t>for implementing </a:t>
            </a:r>
            <a:r>
              <a:rPr lang="en-SG" dirty="0" smtClean="0"/>
              <a:t>STEP</a:t>
            </a:r>
            <a:r>
              <a:rPr lang="en-SG" dirty="0"/>
              <a:t>, relations between </a:t>
            </a:r>
            <a:r>
              <a:rPr lang="en-SG" dirty="0" smtClean="0"/>
              <a:t>EXPRESS </a:t>
            </a:r>
            <a:r>
              <a:rPr lang="en-SG" dirty="0"/>
              <a:t>language, model, </a:t>
            </a:r>
            <a:r>
              <a:rPr lang="en-SG" dirty="0" smtClean="0"/>
              <a:t>and </a:t>
            </a:r>
            <a:r>
              <a:rPr lang="en-SG" dirty="0"/>
              <a:t>the physical file</a:t>
            </a:r>
          </a:p>
          <a:p>
            <a:pPr lvl="1">
              <a:buFont typeface="Wingdings" panose="05000000000000000000" pitchFamily="2" charset="2"/>
              <a:buChar char="ü"/>
            </a:pPr>
            <a:r>
              <a:rPr lang="en-SG" dirty="0" smtClean="0"/>
              <a:t>resource </a:t>
            </a:r>
            <a:r>
              <a:rPr lang="en-SG" dirty="0"/>
              <a:t>information models </a:t>
            </a:r>
            <a:r>
              <a:rPr lang="en-SG" dirty="0" smtClean="0"/>
              <a:t>to </a:t>
            </a:r>
            <a:r>
              <a:rPr lang="en-SG" dirty="0"/>
              <a:t>provide context </a:t>
            </a:r>
            <a:r>
              <a:rPr lang="en-SG" dirty="0" smtClean="0"/>
              <a:t>independent </a:t>
            </a:r>
            <a:r>
              <a:rPr lang="en-SG" dirty="0"/>
              <a:t>information</a:t>
            </a:r>
          </a:p>
          <a:p>
            <a:r>
              <a:rPr lang="en-SG" dirty="0" smtClean="0"/>
              <a:t>description </a:t>
            </a:r>
            <a:r>
              <a:rPr lang="en-SG" dirty="0"/>
              <a:t>of geometry, </a:t>
            </a:r>
            <a:r>
              <a:rPr lang="en-SG" dirty="0" smtClean="0"/>
              <a:t>topology</a:t>
            </a:r>
            <a:r>
              <a:rPr lang="en-SG" dirty="0"/>
              <a:t>, product structure</a:t>
            </a:r>
          </a:p>
          <a:p>
            <a:pPr marL="457200" lvl="1" indent="0">
              <a:buNone/>
            </a:pPr>
            <a:r>
              <a:rPr lang="en-SG" dirty="0" smtClean="0"/>
              <a:t>application </a:t>
            </a:r>
            <a:r>
              <a:rPr lang="en-SG" dirty="0"/>
              <a:t>protocols </a:t>
            </a:r>
            <a:r>
              <a:rPr lang="en-SG" dirty="0" smtClean="0"/>
              <a:t>describing </a:t>
            </a:r>
            <a:r>
              <a:rPr lang="en-SG" dirty="0"/>
              <a:t>constrained </a:t>
            </a:r>
            <a:r>
              <a:rPr lang="en-SG" dirty="0" smtClean="0"/>
              <a:t>subsets </a:t>
            </a:r>
            <a:r>
              <a:rPr lang="en-SG" dirty="0"/>
              <a:t>related to specific </a:t>
            </a:r>
            <a:r>
              <a:rPr lang="en-SG" dirty="0" smtClean="0"/>
              <a:t>applications </a:t>
            </a:r>
            <a:r>
              <a:rPr lang="en-SG" dirty="0"/>
              <a:t>such as </a:t>
            </a:r>
            <a:r>
              <a:rPr lang="en-SG" dirty="0" smtClean="0"/>
              <a:t>geometry</a:t>
            </a:r>
            <a:r>
              <a:rPr lang="en-SG" dirty="0"/>
              <a:t>, electrical product </a:t>
            </a:r>
            <a:r>
              <a:rPr lang="en-SG" dirty="0" smtClean="0"/>
              <a:t>modelling</a:t>
            </a:r>
            <a:r>
              <a:rPr lang="en-SG" dirty="0"/>
              <a:t>, etc.</a:t>
            </a:r>
          </a:p>
        </p:txBody>
      </p:sp>
      <p:pic>
        <p:nvPicPr>
          <p:cNvPr id="4" name="图片 3"/>
          <p:cNvPicPr>
            <a:picLocks noChangeAspect="1"/>
          </p:cNvPicPr>
          <p:nvPr/>
        </p:nvPicPr>
        <p:blipFill>
          <a:blip r:embed="rId2"/>
          <a:stretch>
            <a:fillRect/>
          </a:stretch>
        </p:blipFill>
        <p:spPr>
          <a:xfrm>
            <a:off x="8324167" y="2216989"/>
            <a:ext cx="3562708" cy="2958859"/>
          </a:xfrm>
          <a:prstGeom prst="rect">
            <a:avLst/>
          </a:prstGeom>
        </p:spPr>
      </p:pic>
    </p:spTree>
    <p:extLst>
      <p:ext uri="{BB962C8B-B14F-4D97-AF65-F5344CB8AC3E}">
        <p14:creationId xmlns:p14="http://schemas.microsoft.com/office/powerpoint/2010/main" val="8314553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EXPRESS language</a:t>
            </a:r>
          </a:p>
        </p:txBody>
      </p:sp>
      <p:sp>
        <p:nvSpPr>
          <p:cNvPr id="3" name="内容占位符 2"/>
          <p:cNvSpPr>
            <a:spLocks noGrp="1"/>
          </p:cNvSpPr>
          <p:nvPr>
            <p:ph idx="1"/>
          </p:nvPr>
        </p:nvSpPr>
        <p:spPr>
          <a:xfrm>
            <a:off x="838200" y="1825625"/>
            <a:ext cx="6977332" cy="4351338"/>
          </a:xfrm>
        </p:spPr>
        <p:txBody>
          <a:bodyPr>
            <a:normAutofit fontScale="85000" lnSpcReduction="20000"/>
          </a:bodyPr>
          <a:lstStyle/>
          <a:p>
            <a:r>
              <a:rPr lang="en-SG" dirty="0"/>
              <a:t>IGES defines the file format</a:t>
            </a:r>
          </a:p>
          <a:p>
            <a:r>
              <a:rPr lang="en-SG" dirty="0" smtClean="0"/>
              <a:t>STEP </a:t>
            </a:r>
            <a:r>
              <a:rPr lang="en-SG" dirty="0"/>
              <a:t>uses the EXPRESS language to </a:t>
            </a:r>
            <a:r>
              <a:rPr lang="en-SG" dirty="0" smtClean="0"/>
              <a:t>map </a:t>
            </a:r>
            <a:r>
              <a:rPr lang="en-SG" dirty="0"/>
              <a:t>the data to the physical file</a:t>
            </a:r>
          </a:p>
          <a:p>
            <a:r>
              <a:rPr lang="en-SG" dirty="0" smtClean="0"/>
              <a:t>the </a:t>
            </a:r>
            <a:r>
              <a:rPr lang="en-SG" dirty="0"/>
              <a:t>EXPRESS language is used to </a:t>
            </a:r>
            <a:r>
              <a:rPr lang="en-SG" dirty="0" smtClean="0"/>
              <a:t>define </a:t>
            </a:r>
            <a:r>
              <a:rPr lang="en-SG" dirty="0"/>
              <a:t>entities as a collection of </a:t>
            </a:r>
            <a:r>
              <a:rPr lang="en-SG" dirty="0" smtClean="0"/>
              <a:t>attributes</a:t>
            </a:r>
            <a:endParaRPr lang="en-SG" dirty="0"/>
          </a:p>
          <a:p>
            <a:pPr marL="457200" lvl="1" indent="0">
              <a:buNone/>
            </a:pPr>
            <a:r>
              <a:rPr lang="en-SG" dirty="0"/>
              <a:t>– strings</a:t>
            </a:r>
          </a:p>
          <a:p>
            <a:pPr marL="457200" lvl="1" indent="0">
              <a:buNone/>
            </a:pPr>
            <a:r>
              <a:rPr lang="en-SG" dirty="0"/>
              <a:t>– real/integer numbers</a:t>
            </a:r>
          </a:p>
          <a:p>
            <a:pPr marL="457200" lvl="1" indent="0">
              <a:buNone/>
            </a:pPr>
            <a:r>
              <a:rPr lang="en-SG" dirty="0"/>
              <a:t>– logical/Boolean values</a:t>
            </a:r>
          </a:p>
          <a:p>
            <a:pPr marL="457200" lvl="1" indent="0">
              <a:buNone/>
            </a:pPr>
            <a:r>
              <a:rPr lang="en-SG" dirty="0"/>
              <a:t>– references to other entities, etc.</a:t>
            </a:r>
          </a:p>
          <a:p>
            <a:r>
              <a:rPr lang="en-SG" dirty="0" smtClean="0"/>
              <a:t>collections </a:t>
            </a:r>
            <a:r>
              <a:rPr lang="en-SG" dirty="0"/>
              <a:t>of attributes may be:</a:t>
            </a:r>
          </a:p>
          <a:p>
            <a:pPr marL="457200" lvl="1" indent="0">
              <a:buNone/>
            </a:pPr>
            <a:r>
              <a:rPr lang="en-SG" dirty="0"/>
              <a:t>– ordered: arrays, lists</a:t>
            </a:r>
          </a:p>
          <a:p>
            <a:pPr marL="457200" lvl="1" indent="0">
              <a:buNone/>
            </a:pPr>
            <a:r>
              <a:rPr lang="en-SG" dirty="0"/>
              <a:t>– unordered: sets, bags</a:t>
            </a:r>
          </a:p>
          <a:p>
            <a:r>
              <a:rPr lang="en-SG" dirty="0" smtClean="0"/>
              <a:t>the </a:t>
            </a:r>
            <a:r>
              <a:rPr lang="en-SG" dirty="0"/>
              <a:t>collection of entity definitions, data </a:t>
            </a:r>
            <a:r>
              <a:rPr lang="en-SG" dirty="0" smtClean="0"/>
              <a:t>types </a:t>
            </a:r>
            <a:r>
              <a:rPr lang="en-SG" dirty="0"/>
              <a:t>and associated constraints is a </a:t>
            </a:r>
            <a:r>
              <a:rPr lang="en-SG" dirty="0" smtClean="0"/>
              <a:t>schema</a:t>
            </a:r>
            <a:endParaRPr lang="en-SG" dirty="0"/>
          </a:p>
        </p:txBody>
      </p:sp>
      <p:pic>
        <p:nvPicPr>
          <p:cNvPr id="4" name="图片 3"/>
          <p:cNvPicPr>
            <a:picLocks noChangeAspect="1"/>
          </p:cNvPicPr>
          <p:nvPr/>
        </p:nvPicPr>
        <p:blipFill>
          <a:blip r:embed="rId2"/>
          <a:stretch>
            <a:fillRect/>
          </a:stretch>
        </p:blipFill>
        <p:spPr>
          <a:xfrm>
            <a:off x="7981777" y="1027905"/>
            <a:ext cx="3714877" cy="5149057"/>
          </a:xfrm>
          <a:prstGeom prst="rect">
            <a:avLst/>
          </a:prstGeom>
        </p:spPr>
      </p:pic>
    </p:spTree>
    <p:extLst>
      <p:ext uri="{BB962C8B-B14F-4D97-AF65-F5344CB8AC3E}">
        <p14:creationId xmlns:p14="http://schemas.microsoft.com/office/powerpoint/2010/main" val="2237473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CAD/CAM system</a:t>
            </a:r>
            <a:endParaRPr lang="en-SG" dirty="0"/>
          </a:p>
        </p:txBody>
      </p:sp>
      <p:sp>
        <p:nvSpPr>
          <p:cNvPr id="3" name="内容占位符 2"/>
          <p:cNvSpPr>
            <a:spLocks noGrp="1"/>
          </p:cNvSpPr>
          <p:nvPr>
            <p:ph idx="1"/>
          </p:nvPr>
        </p:nvSpPr>
        <p:spPr/>
        <p:txBody>
          <a:bodyPr/>
          <a:lstStyle/>
          <a:p>
            <a:r>
              <a:rPr lang="en-US" dirty="0" smtClean="0"/>
              <a:t>Today, almost all the CAD/CAM software systems are interactive. To use this kind of system well, one, </a:t>
            </a:r>
            <a:r>
              <a:rPr lang="en-US" dirty="0"/>
              <a:t>as a designer or </a:t>
            </a:r>
            <a:r>
              <a:rPr lang="en-US" dirty="0" smtClean="0"/>
              <a:t>user, should know of how these systems work and how to set or get information with CAD/CAM system through GUI(Graphics User Interface)</a:t>
            </a:r>
          </a:p>
          <a:p>
            <a:endParaRPr lang="en-SG" dirty="0"/>
          </a:p>
        </p:txBody>
      </p:sp>
    </p:spTree>
    <p:extLst>
      <p:ext uri="{BB962C8B-B14F-4D97-AF65-F5344CB8AC3E}">
        <p14:creationId xmlns:p14="http://schemas.microsoft.com/office/powerpoint/2010/main" val="3627894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EXPRESS geometric entities</a:t>
            </a:r>
          </a:p>
        </p:txBody>
      </p:sp>
      <p:sp>
        <p:nvSpPr>
          <p:cNvPr id="3" name="内容占位符 2"/>
          <p:cNvSpPr>
            <a:spLocks noGrp="1"/>
          </p:cNvSpPr>
          <p:nvPr>
            <p:ph idx="1"/>
          </p:nvPr>
        </p:nvSpPr>
        <p:spPr>
          <a:xfrm>
            <a:off x="838200" y="1532327"/>
            <a:ext cx="6209581" cy="2246043"/>
          </a:xfrm>
        </p:spPr>
        <p:txBody>
          <a:bodyPr>
            <a:normAutofit lnSpcReduction="10000"/>
          </a:bodyPr>
          <a:lstStyle/>
          <a:p>
            <a:r>
              <a:rPr lang="en-SG" dirty="0"/>
              <a:t>EXPRESS-G is a specific subset of </a:t>
            </a:r>
            <a:r>
              <a:rPr lang="en-SG" dirty="0" smtClean="0"/>
              <a:t>EXPRESS </a:t>
            </a:r>
            <a:r>
              <a:rPr lang="en-SG" dirty="0"/>
              <a:t>used for graphical </a:t>
            </a:r>
            <a:r>
              <a:rPr lang="en-SG" dirty="0" smtClean="0"/>
              <a:t>notation </a:t>
            </a:r>
            <a:endParaRPr lang="en-SG" dirty="0"/>
          </a:p>
          <a:p>
            <a:pPr marL="457200" lvl="1" indent="0">
              <a:buNone/>
            </a:pPr>
            <a:r>
              <a:rPr lang="en-SG" dirty="0"/>
              <a:t>– simpler definition of relationships </a:t>
            </a:r>
            <a:r>
              <a:rPr lang="en-SG" dirty="0" smtClean="0"/>
              <a:t>between </a:t>
            </a:r>
            <a:r>
              <a:rPr lang="en-SG" dirty="0"/>
              <a:t>entities in a class hierarchy</a:t>
            </a:r>
          </a:p>
          <a:p>
            <a:pPr marL="457200" lvl="1" indent="0">
              <a:buNone/>
            </a:pPr>
            <a:r>
              <a:rPr lang="en-SG" dirty="0"/>
              <a:t>– constraints cannot be specified</a:t>
            </a:r>
          </a:p>
          <a:p>
            <a:pPr marL="457200" lvl="1" indent="0">
              <a:buNone/>
            </a:pPr>
            <a:r>
              <a:rPr lang="en-SG" dirty="0"/>
              <a:t>– other EXPRESS subsets developed</a:t>
            </a:r>
          </a:p>
        </p:txBody>
      </p:sp>
      <p:pic>
        <p:nvPicPr>
          <p:cNvPr id="4" name="图片 3"/>
          <p:cNvPicPr>
            <a:picLocks noChangeAspect="1"/>
          </p:cNvPicPr>
          <p:nvPr/>
        </p:nvPicPr>
        <p:blipFill rotWithShape="1">
          <a:blip r:embed="rId2"/>
          <a:srcRect t="1" b="955"/>
          <a:stretch/>
        </p:blipFill>
        <p:spPr>
          <a:xfrm>
            <a:off x="1854815" y="3778370"/>
            <a:ext cx="3600000" cy="2520000"/>
          </a:xfrm>
          <a:prstGeom prst="rect">
            <a:avLst/>
          </a:prstGeom>
        </p:spPr>
      </p:pic>
      <p:sp>
        <p:nvSpPr>
          <p:cNvPr id="5" name="文本框 4"/>
          <p:cNvSpPr txBox="1"/>
          <p:nvPr/>
        </p:nvSpPr>
        <p:spPr>
          <a:xfrm>
            <a:off x="7461849" y="1690688"/>
            <a:ext cx="3709358" cy="4401205"/>
          </a:xfrm>
          <a:prstGeom prst="rect">
            <a:avLst/>
          </a:prstGeom>
          <a:noFill/>
        </p:spPr>
        <p:txBody>
          <a:bodyPr wrap="square" rtlCol="0">
            <a:spAutoFit/>
          </a:bodyPr>
          <a:lstStyle/>
          <a:p>
            <a:r>
              <a:rPr lang="en-SG" sz="2000" dirty="0"/>
              <a:t>ENTITY point ;</a:t>
            </a:r>
          </a:p>
          <a:p>
            <a:pPr lvl="1"/>
            <a:r>
              <a:rPr lang="en-SG" sz="2000" dirty="0"/>
              <a:t>x-coordinate : REAL ;</a:t>
            </a:r>
          </a:p>
          <a:p>
            <a:pPr lvl="1"/>
            <a:r>
              <a:rPr lang="en-SG" sz="2000" dirty="0"/>
              <a:t>y-coordinate : REAL ;</a:t>
            </a:r>
          </a:p>
          <a:p>
            <a:pPr lvl="1"/>
            <a:r>
              <a:rPr lang="en-SG" sz="2000" dirty="0"/>
              <a:t>z-coordinate : REAL ;</a:t>
            </a:r>
          </a:p>
          <a:p>
            <a:r>
              <a:rPr lang="en-SG" sz="2000" dirty="0"/>
              <a:t>END_ENTITY </a:t>
            </a:r>
            <a:r>
              <a:rPr lang="en-SG" sz="2000" dirty="0" smtClean="0"/>
              <a:t>;</a:t>
            </a:r>
          </a:p>
          <a:p>
            <a:endParaRPr lang="en-SG" sz="2000" dirty="0"/>
          </a:p>
          <a:p>
            <a:r>
              <a:rPr lang="en-SG" sz="2000" dirty="0"/>
              <a:t>ENTITY circle ;</a:t>
            </a:r>
          </a:p>
          <a:p>
            <a:pPr lvl="1"/>
            <a:r>
              <a:rPr lang="en-SG" sz="2000" dirty="0"/>
              <a:t>centre : point ;</a:t>
            </a:r>
          </a:p>
          <a:p>
            <a:pPr lvl="1"/>
            <a:r>
              <a:rPr lang="en-SG" sz="2000" dirty="0"/>
              <a:t>radius : REAL ;</a:t>
            </a:r>
          </a:p>
          <a:p>
            <a:r>
              <a:rPr lang="en-SG" sz="2000" dirty="0"/>
              <a:t>END_ENTITY </a:t>
            </a:r>
            <a:r>
              <a:rPr lang="en-SG" sz="2000" dirty="0" smtClean="0"/>
              <a:t>;</a:t>
            </a:r>
          </a:p>
          <a:p>
            <a:endParaRPr lang="en-SG" sz="2000" dirty="0"/>
          </a:p>
          <a:p>
            <a:r>
              <a:rPr lang="en-SG" sz="2000" dirty="0"/>
              <a:t>#15 = POINT (3.3,4.4,5.5) ;</a:t>
            </a:r>
          </a:p>
          <a:p>
            <a:r>
              <a:rPr lang="en-SG" sz="2000" dirty="0"/>
              <a:t>#16 = POINT (6.6,7.7,8.8) ;</a:t>
            </a:r>
          </a:p>
          <a:p>
            <a:r>
              <a:rPr lang="en-SG" sz="2000" dirty="0"/>
              <a:t>#17 = CIRCLE (#15, 5.0) ;</a:t>
            </a:r>
          </a:p>
        </p:txBody>
      </p:sp>
    </p:spTree>
    <p:extLst>
      <p:ext uri="{BB962C8B-B14F-4D97-AF65-F5344CB8AC3E}">
        <p14:creationId xmlns:p14="http://schemas.microsoft.com/office/powerpoint/2010/main" val="12705530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STEP standard</a:t>
            </a:r>
          </a:p>
        </p:txBody>
      </p:sp>
      <p:sp>
        <p:nvSpPr>
          <p:cNvPr id="3" name="内容占位符 2"/>
          <p:cNvSpPr>
            <a:spLocks noGrp="1"/>
          </p:cNvSpPr>
          <p:nvPr>
            <p:ph idx="1"/>
          </p:nvPr>
        </p:nvSpPr>
        <p:spPr>
          <a:xfrm>
            <a:off x="655607" y="1526874"/>
            <a:ext cx="10843403" cy="4908431"/>
          </a:xfrm>
        </p:spPr>
        <p:txBody>
          <a:bodyPr>
            <a:normAutofit fontScale="77500" lnSpcReduction="20000"/>
          </a:bodyPr>
          <a:lstStyle/>
          <a:p>
            <a:pPr marL="0" indent="0">
              <a:buNone/>
            </a:pPr>
            <a:r>
              <a:rPr lang="en-SG" dirty="0"/>
              <a:t> STEP is being developed incrementally as a series of </a:t>
            </a:r>
            <a:r>
              <a:rPr lang="en-SG" dirty="0" smtClean="0"/>
              <a:t>separate </a:t>
            </a:r>
            <a:r>
              <a:rPr lang="en-SG" dirty="0"/>
              <a:t>standards (parts) divided into classes:</a:t>
            </a:r>
          </a:p>
          <a:p>
            <a:pPr marL="457200" lvl="1" indent="0">
              <a:buNone/>
            </a:pPr>
            <a:r>
              <a:rPr lang="en-SG" dirty="0"/>
              <a:t>– Introductory (1-9)</a:t>
            </a:r>
          </a:p>
          <a:p>
            <a:pPr marL="914400" lvl="2" indent="0">
              <a:buNone/>
            </a:pPr>
            <a:r>
              <a:rPr lang="en-SG" dirty="0"/>
              <a:t>• Part 1: Overview and general Principles</a:t>
            </a:r>
          </a:p>
          <a:p>
            <a:pPr marL="457200" lvl="1" indent="0">
              <a:buNone/>
            </a:pPr>
            <a:r>
              <a:rPr lang="en-SG" dirty="0"/>
              <a:t>– Description Methods (11-19)</a:t>
            </a:r>
          </a:p>
          <a:p>
            <a:pPr marL="914400" lvl="2" indent="0">
              <a:buNone/>
            </a:pPr>
            <a:r>
              <a:rPr lang="en-SG" dirty="0"/>
              <a:t>• Parts 11, 12: EXPRESS language</a:t>
            </a:r>
          </a:p>
          <a:p>
            <a:pPr marL="457200" lvl="1" indent="0">
              <a:buNone/>
            </a:pPr>
            <a:r>
              <a:rPr lang="en-SG" dirty="0"/>
              <a:t>– Implementation Methods (21-29)</a:t>
            </a:r>
          </a:p>
          <a:p>
            <a:pPr marL="914400" lvl="2" indent="0">
              <a:buNone/>
            </a:pPr>
            <a:r>
              <a:rPr lang="en-SG" dirty="0"/>
              <a:t>• describe how EXPRESS mapped to physical files and other storage mechanisms</a:t>
            </a:r>
          </a:p>
          <a:p>
            <a:pPr marL="457200" lvl="1" indent="0">
              <a:buNone/>
            </a:pPr>
            <a:r>
              <a:rPr lang="en-SG" dirty="0"/>
              <a:t>– Conformance Testing Methodology and Framework (31-39)</a:t>
            </a:r>
          </a:p>
          <a:p>
            <a:pPr marL="914400" lvl="2" indent="0">
              <a:buNone/>
            </a:pPr>
            <a:r>
              <a:rPr lang="en-SG" dirty="0"/>
              <a:t>• provide methods for testing implementations, and test suites</a:t>
            </a:r>
          </a:p>
          <a:p>
            <a:pPr marL="457200" lvl="1" indent="0">
              <a:buNone/>
            </a:pPr>
            <a:r>
              <a:rPr lang="en-SG" dirty="0"/>
              <a:t>– Integrated Resources (41-99, 101-199)</a:t>
            </a:r>
          </a:p>
          <a:p>
            <a:pPr marL="914400" lvl="2" indent="0">
              <a:buNone/>
            </a:pPr>
            <a:r>
              <a:rPr lang="en-SG" dirty="0"/>
              <a:t>• geometry and structure representation (41-99), and widely used applications such as </a:t>
            </a:r>
            <a:r>
              <a:rPr lang="en-SG" dirty="0" err="1" smtClean="0"/>
              <a:t>draughting</a:t>
            </a:r>
            <a:r>
              <a:rPr lang="en-SG" dirty="0" smtClean="0"/>
              <a:t> </a:t>
            </a:r>
            <a:r>
              <a:rPr lang="en-SG" dirty="0"/>
              <a:t>and FE (101-199)</a:t>
            </a:r>
          </a:p>
          <a:p>
            <a:pPr marL="457200" lvl="1" indent="0">
              <a:buNone/>
            </a:pPr>
            <a:r>
              <a:rPr lang="en-SG" dirty="0"/>
              <a:t>– Application Protocols (210-299)</a:t>
            </a:r>
          </a:p>
          <a:p>
            <a:pPr marL="914400" lvl="2" indent="0">
              <a:buNone/>
            </a:pPr>
            <a:r>
              <a:rPr lang="en-SG" dirty="0"/>
              <a:t>• implementation of STEP to specific industrial applications</a:t>
            </a:r>
          </a:p>
          <a:p>
            <a:pPr marL="457200" lvl="1" indent="0">
              <a:buNone/>
            </a:pPr>
            <a:r>
              <a:rPr lang="en-SG" dirty="0"/>
              <a:t>– Abstract Test Suites (301-399)</a:t>
            </a:r>
          </a:p>
          <a:p>
            <a:pPr marL="914400" lvl="2" indent="0">
              <a:buNone/>
            </a:pPr>
            <a:r>
              <a:rPr lang="en-SG" dirty="0"/>
              <a:t>• for each of the application protocols</a:t>
            </a:r>
          </a:p>
          <a:p>
            <a:pPr marL="457200" lvl="1" indent="0">
              <a:buNone/>
            </a:pPr>
            <a:r>
              <a:rPr lang="en-SG" dirty="0"/>
              <a:t>– Application Interpreted Constructs (501-?)</a:t>
            </a:r>
          </a:p>
          <a:p>
            <a:pPr marL="914400" lvl="2" indent="0">
              <a:buNone/>
            </a:pPr>
            <a:r>
              <a:rPr lang="en-SG" dirty="0"/>
              <a:t>• describe model entity constructs and specific modelling approaches</a:t>
            </a:r>
          </a:p>
        </p:txBody>
      </p:sp>
    </p:spTree>
    <p:extLst>
      <p:ext uri="{BB962C8B-B14F-4D97-AF65-F5344CB8AC3E}">
        <p14:creationId xmlns:p14="http://schemas.microsoft.com/office/powerpoint/2010/main" val="37686680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STEP</a:t>
            </a:r>
            <a:endParaRPr lang="en-SG" dirty="0"/>
          </a:p>
        </p:txBody>
      </p:sp>
      <p:sp>
        <p:nvSpPr>
          <p:cNvPr id="3" name="内容占位符 2"/>
          <p:cNvSpPr>
            <a:spLocks noGrp="1"/>
          </p:cNvSpPr>
          <p:nvPr>
            <p:ph idx="1"/>
          </p:nvPr>
        </p:nvSpPr>
        <p:spPr/>
        <p:txBody>
          <a:bodyPr/>
          <a:lstStyle/>
          <a:p>
            <a:r>
              <a:rPr lang="en-SG" dirty="0">
                <a:solidFill>
                  <a:srgbClr val="FF0000"/>
                </a:solidFill>
              </a:rPr>
              <a:t>Standard for the Exchange of Product Model Data ( STEP), officially the ISO standard 10303, Product Data </a:t>
            </a:r>
            <a:r>
              <a:rPr lang="en-SG" dirty="0" smtClean="0">
                <a:solidFill>
                  <a:srgbClr val="FF0000"/>
                </a:solidFill>
              </a:rPr>
              <a:t>Representation </a:t>
            </a:r>
            <a:r>
              <a:rPr lang="en-SG" dirty="0">
                <a:solidFill>
                  <a:srgbClr val="FF0000"/>
                </a:solidFill>
              </a:rPr>
              <a:t>and Exchange, is a series of international standards with the goal of defining data across the </a:t>
            </a:r>
            <a:r>
              <a:rPr lang="en-SG" dirty="0" smtClean="0">
                <a:solidFill>
                  <a:srgbClr val="FF0000"/>
                </a:solidFill>
              </a:rPr>
              <a:t>full </a:t>
            </a:r>
            <a:r>
              <a:rPr lang="en-SG" dirty="0">
                <a:solidFill>
                  <a:srgbClr val="FF0000"/>
                </a:solidFill>
              </a:rPr>
              <a:t>engineering and manufacturing life cycle. The ability to share data across applications, across vendor </a:t>
            </a:r>
            <a:r>
              <a:rPr lang="en-SG" dirty="0" smtClean="0">
                <a:solidFill>
                  <a:srgbClr val="FF0000"/>
                </a:solidFill>
              </a:rPr>
              <a:t>platforms </a:t>
            </a:r>
            <a:r>
              <a:rPr lang="en-SG" dirty="0">
                <a:solidFill>
                  <a:srgbClr val="FF0000"/>
                </a:solidFill>
              </a:rPr>
              <a:t>and between contractors, suppliers and customers, is the main goal of this standard.</a:t>
            </a:r>
          </a:p>
        </p:txBody>
      </p:sp>
    </p:spTree>
    <p:extLst>
      <p:ext uri="{BB962C8B-B14F-4D97-AF65-F5344CB8AC3E}">
        <p14:creationId xmlns:p14="http://schemas.microsoft.com/office/powerpoint/2010/main" val="31701818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STEP</a:t>
            </a:r>
            <a:endParaRPr lang="en-SG" dirty="0"/>
          </a:p>
        </p:txBody>
      </p:sp>
      <p:sp>
        <p:nvSpPr>
          <p:cNvPr id="3" name="内容占位符 2"/>
          <p:cNvSpPr>
            <a:spLocks noGrp="1"/>
          </p:cNvSpPr>
          <p:nvPr>
            <p:ph idx="1"/>
          </p:nvPr>
        </p:nvSpPr>
        <p:spPr/>
        <p:txBody>
          <a:bodyPr/>
          <a:lstStyle/>
          <a:p>
            <a:pPr marL="0" indent="0">
              <a:buNone/>
            </a:pPr>
            <a:r>
              <a:rPr lang="en-SG" dirty="0"/>
              <a:t>The broad scope of STEP is as follows.</a:t>
            </a:r>
          </a:p>
          <a:p>
            <a:pPr marL="0" indent="0">
              <a:buNone/>
            </a:pPr>
            <a:r>
              <a:rPr lang="en-SG" dirty="0"/>
              <a:t>  1.  The standard method of representing the information necessary for completely defining a product </a:t>
            </a:r>
            <a:r>
              <a:rPr lang="en-SG" dirty="0" smtClean="0"/>
              <a:t>throughout </a:t>
            </a:r>
            <a:r>
              <a:rPr lang="en-SG" dirty="0"/>
              <a:t>its entire life, i.e., from the product conception to the end of useful life.</a:t>
            </a:r>
          </a:p>
          <a:p>
            <a:pPr marL="0" indent="0">
              <a:buNone/>
            </a:pPr>
            <a:r>
              <a:rPr lang="en-SG" dirty="0"/>
              <a:t>  2.  Standard methods for exchanging the data electronically between two different </a:t>
            </a:r>
            <a:r>
              <a:rPr lang="en-SG" dirty="0" smtClean="0"/>
              <a:t>systems.</a:t>
            </a:r>
          </a:p>
          <a:p>
            <a:pPr marL="0" indent="0">
              <a:buNone/>
            </a:pPr>
            <a:r>
              <a:rPr lang="en-SG" dirty="0" smtClean="0"/>
              <a:t>The </a:t>
            </a:r>
            <a:r>
              <a:rPr lang="en-SG" dirty="0"/>
              <a:t>STEP documentation is split into eight major areas.</a:t>
            </a:r>
          </a:p>
        </p:txBody>
      </p:sp>
    </p:spTree>
    <p:extLst>
      <p:ext uri="{BB962C8B-B14F-4D97-AF65-F5344CB8AC3E}">
        <p14:creationId xmlns:p14="http://schemas.microsoft.com/office/powerpoint/2010/main" val="39811735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The STEP documentation is split into eight major areas.</a:t>
            </a:r>
          </a:p>
        </p:txBody>
      </p:sp>
      <p:sp>
        <p:nvSpPr>
          <p:cNvPr id="3" name="内容占位符 2"/>
          <p:cNvSpPr>
            <a:spLocks noGrp="1"/>
          </p:cNvSpPr>
          <p:nvPr>
            <p:ph idx="1"/>
          </p:nvPr>
        </p:nvSpPr>
        <p:spPr/>
        <p:txBody>
          <a:bodyPr>
            <a:normAutofit/>
          </a:bodyPr>
          <a:lstStyle/>
          <a:p>
            <a:pPr marL="514350" indent="-514350">
              <a:buFont typeface="+mj-lt"/>
              <a:buAutoNum type="arabicPeriod"/>
            </a:pPr>
            <a:r>
              <a:rPr lang="en-SG" dirty="0" smtClean="0"/>
              <a:t>Overview  </a:t>
            </a:r>
            <a:r>
              <a:rPr lang="en-SG" dirty="0"/>
              <a:t>It gives the general introduction and overview of the standard and forms part one of the ISO </a:t>
            </a:r>
            <a:r>
              <a:rPr lang="en-SG" dirty="0" smtClean="0"/>
              <a:t>standard </a:t>
            </a:r>
            <a:r>
              <a:rPr lang="en-SG" dirty="0"/>
              <a:t>10303.</a:t>
            </a:r>
          </a:p>
          <a:p>
            <a:pPr marL="514350" indent="-514350">
              <a:buFont typeface="+mj-lt"/>
              <a:buAutoNum type="arabicPeriod"/>
            </a:pPr>
            <a:r>
              <a:rPr lang="en-SG" dirty="0"/>
              <a:t>Description  Methods  The  application  protocols  planned  in  STEP  are  far  reaching  compared  to  any </a:t>
            </a:r>
            <a:r>
              <a:rPr lang="en-SG" dirty="0" smtClean="0"/>
              <a:t>other  </a:t>
            </a:r>
            <a:r>
              <a:rPr lang="en-SG" dirty="0"/>
              <a:t>existing  standard  or  models.  Hence,  a  new  descriptive  formal  information  modelling  language </a:t>
            </a:r>
            <a:r>
              <a:rPr lang="en-SG" dirty="0" smtClean="0"/>
              <a:t>called   </a:t>
            </a:r>
            <a:r>
              <a:rPr lang="en-SG" dirty="0"/>
              <a:t>EXPRESS  is  developed  such  that  the  protocols  be  properly  </a:t>
            </a:r>
            <a:r>
              <a:rPr lang="en-SG" dirty="0" smtClean="0"/>
              <a:t>defined</a:t>
            </a:r>
          </a:p>
          <a:p>
            <a:pPr marL="514350" indent="-514350">
              <a:buFont typeface="+mj-lt"/>
              <a:buAutoNum type="arabicPeriod"/>
            </a:pPr>
            <a:r>
              <a:rPr lang="en-SG" dirty="0" smtClean="0"/>
              <a:t>Implementation  </a:t>
            </a:r>
            <a:r>
              <a:rPr lang="en-SG" dirty="0"/>
              <a:t>Methods  This  provides  specifications  as  to  how  the  STEP  information  be  physically </a:t>
            </a:r>
            <a:r>
              <a:rPr lang="en-SG" dirty="0" smtClean="0"/>
              <a:t>represented </a:t>
            </a:r>
            <a:r>
              <a:rPr lang="en-SG" dirty="0"/>
              <a:t>for the exchange environment. </a:t>
            </a:r>
          </a:p>
        </p:txBody>
      </p:sp>
    </p:spTree>
    <p:extLst>
      <p:ext uri="{BB962C8B-B14F-4D97-AF65-F5344CB8AC3E}">
        <p14:creationId xmlns:p14="http://schemas.microsoft.com/office/powerpoint/2010/main" val="7508158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629392"/>
            <a:ext cx="10515600" cy="5547571"/>
          </a:xfrm>
        </p:spPr>
        <p:txBody>
          <a:bodyPr>
            <a:normAutofit/>
          </a:bodyPr>
          <a:lstStyle/>
          <a:p>
            <a:pPr marL="514350" indent="-514350">
              <a:buFont typeface="+mj-lt"/>
              <a:buAutoNum type="arabicPeriod" startAt="4"/>
            </a:pPr>
            <a:r>
              <a:rPr lang="en-SG" b="1" dirty="0"/>
              <a:t>Conformance and Tools  </a:t>
            </a:r>
            <a:r>
              <a:rPr lang="en-SG" dirty="0"/>
              <a:t>This part provides the specifications for conformance testing of the processors used </a:t>
            </a:r>
            <a:r>
              <a:rPr lang="en-SG" dirty="0" smtClean="0"/>
              <a:t>for </a:t>
            </a:r>
            <a:r>
              <a:rPr lang="en-SG" dirty="0"/>
              <a:t>STEP information. They provide information on methods for testing of software-product conformance to </a:t>
            </a:r>
            <a:r>
              <a:rPr lang="en-SG" dirty="0" smtClean="0"/>
              <a:t>the </a:t>
            </a:r>
            <a:r>
              <a:rPr lang="en-SG" dirty="0"/>
              <a:t>STEP standard, guidance for creating abstract-test suites and the responsibilities of testing laboratories. </a:t>
            </a:r>
            <a:r>
              <a:rPr lang="en-SG" dirty="0" smtClean="0"/>
              <a:t>The </a:t>
            </a:r>
            <a:r>
              <a:rPr lang="en-SG" dirty="0"/>
              <a:t>STEP standard is unique in that it places a very high emphasis on </a:t>
            </a:r>
            <a:r>
              <a:rPr lang="en-SG" dirty="0" smtClean="0"/>
              <a:t>testing </a:t>
            </a:r>
            <a:r>
              <a:rPr lang="en-SG" dirty="0"/>
              <a:t>and actually includes these methods in the standard.</a:t>
            </a:r>
          </a:p>
          <a:p>
            <a:pPr marL="514350" indent="-514350">
              <a:buFont typeface="+mj-lt"/>
              <a:buAutoNum type="arabicPeriod" startAt="4"/>
            </a:pPr>
            <a:r>
              <a:rPr lang="en-SG" b="1" dirty="0"/>
              <a:t>Integrated-generic  Resources  </a:t>
            </a:r>
            <a:r>
              <a:rPr lang="en-SG" dirty="0"/>
              <a:t>These contain the specifications of the information models that support </a:t>
            </a:r>
            <a:r>
              <a:rPr lang="en-SG" dirty="0" smtClean="0"/>
              <a:t>various </a:t>
            </a:r>
            <a:r>
              <a:rPr lang="en-SG" dirty="0"/>
              <a:t>application areas that form part of STEP. The topics that form part of this specification are: geometric </a:t>
            </a:r>
            <a:r>
              <a:rPr lang="en-SG" dirty="0" smtClean="0"/>
              <a:t>and  </a:t>
            </a:r>
            <a:r>
              <a:rPr lang="en-SG" dirty="0"/>
              <a:t>topological  representation,  product  structure  organisation,  materials,  visual  presentation,  tolerances, </a:t>
            </a:r>
            <a:r>
              <a:rPr lang="en-SG" dirty="0" smtClean="0"/>
              <a:t>form </a:t>
            </a:r>
            <a:r>
              <a:rPr lang="en-SG" dirty="0"/>
              <a:t>features and process structure and properties. </a:t>
            </a:r>
          </a:p>
        </p:txBody>
      </p:sp>
    </p:spTree>
    <p:extLst>
      <p:ext uri="{BB962C8B-B14F-4D97-AF65-F5344CB8AC3E}">
        <p14:creationId xmlns:p14="http://schemas.microsoft.com/office/powerpoint/2010/main" val="15521862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534390"/>
            <a:ext cx="10515600" cy="5642573"/>
          </a:xfrm>
        </p:spPr>
        <p:txBody>
          <a:bodyPr/>
          <a:lstStyle/>
          <a:p>
            <a:pPr marL="514350" indent="-514350">
              <a:buFont typeface="+mj-lt"/>
              <a:buAutoNum type="arabicPeriod" startAt="6"/>
            </a:pPr>
            <a:r>
              <a:rPr lang="en-SG" dirty="0"/>
              <a:t> </a:t>
            </a:r>
            <a:r>
              <a:rPr lang="en-SG" b="1" dirty="0"/>
              <a:t>Application Information Models  </a:t>
            </a:r>
            <a:r>
              <a:rPr lang="en-SG" dirty="0"/>
              <a:t>These specify the information models to be used for specific application </a:t>
            </a:r>
            <a:r>
              <a:rPr lang="en-SG" dirty="0" smtClean="0"/>
              <a:t>areas </a:t>
            </a:r>
            <a:r>
              <a:rPr lang="en-SG" dirty="0"/>
              <a:t>such as </a:t>
            </a:r>
            <a:r>
              <a:rPr lang="en-SG" dirty="0" err="1"/>
              <a:t>draughting</a:t>
            </a:r>
            <a:r>
              <a:rPr lang="en-SG" dirty="0"/>
              <a:t>, finite element analysis, kinematics, building core model and Engineering analysis </a:t>
            </a:r>
            <a:r>
              <a:rPr lang="en-SG" dirty="0" smtClean="0"/>
              <a:t>core</a:t>
            </a:r>
            <a:r>
              <a:rPr lang="en-SG" dirty="0"/>
              <a:t>. </a:t>
            </a:r>
          </a:p>
          <a:p>
            <a:pPr marL="514350" indent="-514350">
              <a:buFont typeface="+mj-lt"/>
              <a:buAutoNum type="arabicPeriod" startAt="6"/>
            </a:pPr>
            <a:r>
              <a:rPr lang="en-SG" dirty="0"/>
              <a:t> </a:t>
            </a:r>
            <a:r>
              <a:rPr lang="en-SG" b="1" dirty="0"/>
              <a:t>Application Protocols  </a:t>
            </a:r>
            <a:r>
              <a:rPr lang="en-SG" dirty="0"/>
              <a:t>These are the main protocols to be used as subsets of STEP information model </a:t>
            </a:r>
            <a:r>
              <a:rPr lang="en-SG" dirty="0" smtClean="0"/>
              <a:t>for </a:t>
            </a:r>
            <a:r>
              <a:rPr lang="en-SG" dirty="0"/>
              <a:t>exchange of data between specific application systems (such as between two finite element systems or </a:t>
            </a:r>
            <a:r>
              <a:rPr lang="en-SG" dirty="0" smtClean="0"/>
              <a:t>between </a:t>
            </a:r>
            <a:r>
              <a:rPr lang="en-SG" dirty="0"/>
              <a:t>a CAD and Process Planning system). </a:t>
            </a:r>
          </a:p>
        </p:txBody>
      </p:sp>
    </p:spTree>
    <p:extLst>
      <p:ext uri="{BB962C8B-B14F-4D97-AF65-F5344CB8AC3E}">
        <p14:creationId xmlns:p14="http://schemas.microsoft.com/office/powerpoint/2010/main" val="35969067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45078" y="403761"/>
            <a:ext cx="10515600" cy="5773202"/>
          </a:xfrm>
        </p:spPr>
        <p:txBody>
          <a:bodyPr>
            <a:normAutofit fontScale="92500" lnSpcReduction="20000"/>
          </a:bodyPr>
          <a:lstStyle/>
          <a:p>
            <a:pPr marL="514350" indent="-514350">
              <a:buFont typeface="+mj-lt"/>
              <a:buAutoNum type="arabicPeriod" startAt="8"/>
            </a:pPr>
            <a:r>
              <a:rPr lang="en-SG" b="1" dirty="0"/>
              <a:t>Application Interpreted Constructs  </a:t>
            </a:r>
            <a:r>
              <a:rPr lang="en-SG" dirty="0"/>
              <a:t>These relate to the specific resources useful for defining the </a:t>
            </a:r>
            <a:r>
              <a:rPr lang="en-SG" dirty="0" smtClean="0"/>
              <a:t>generic structures </a:t>
            </a:r>
            <a:r>
              <a:rPr lang="en-SG" dirty="0"/>
              <a:t>useful for applications. These are reusable groups of information resource entities that make it </a:t>
            </a:r>
            <a:r>
              <a:rPr lang="en-SG" dirty="0" smtClean="0"/>
              <a:t>easier </a:t>
            </a:r>
            <a:r>
              <a:rPr lang="en-SG" dirty="0"/>
              <a:t>to express identical semantics in more than one application protocol. Examples include edge-based </a:t>
            </a:r>
            <a:r>
              <a:rPr lang="en-SG" dirty="0" smtClean="0"/>
              <a:t>wireframe</a:t>
            </a:r>
            <a:r>
              <a:rPr lang="en-SG" dirty="0"/>
              <a:t>,  </a:t>
            </a:r>
            <a:r>
              <a:rPr lang="en-SG" dirty="0" err="1"/>
              <a:t>draughting</a:t>
            </a:r>
            <a:r>
              <a:rPr lang="en-SG" dirty="0"/>
              <a:t>  elements,  constructive  solid  geometry,  etc. </a:t>
            </a:r>
            <a:r>
              <a:rPr lang="en-SG" dirty="0" smtClean="0"/>
              <a:t>onwards</a:t>
            </a:r>
            <a:r>
              <a:rPr lang="en-SG" dirty="0"/>
              <a:t>. Examples include edge-based wireframe, shell-based wireframe, geometry-bounded 2D wireframe, </a:t>
            </a:r>
            <a:r>
              <a:rPr lang="en-SG" dirty="0" err="1" smtClean="0"/>
              <a:t>draughting</a:t>
            </a:r>
            <a:r>
              <a:rPr lang="en-SG" dirty="0" smtClean="0"/>
              <a:t>  </a:t>
            </a:r>
            <a:r>
              <a:rPr lang="en-SG" dirty="0"/>
              <a:t>annotation,  drawing  structure  and  administration,  </a:t>
            </a:r>
            <a:r>
              <a:rPr lang="en-SG" dirty="0" err="1"/>
              <a:t>draughting</a:t>
            </a:r>
            <a:r>
              <a:rPr lang="en-SG" dirty="0"/>
              <a:t>  elements,  geometry-bounded </a:t>
            </a:r>
            <a:r>
              <a:rPr lang="en-SG" dirty="0" smtClean="0"/>
              <a:t>surface</a:t>
            </a:r>
            <a:r>
              <a:rPr lang="en-SG" dirty="0"/>
              <a:t>, non-manifold surface, manifold surface, geometry-bounded wireframe, etc.</a:t>
            </a:r>
          </a:p>
          <a:p>
            <a:pPr marL="514350" indent="-514350">
              <a:buFont typeface="+mj-lt"/>
              <a:buAutoNum type="arabicPeriod" startAt="9"/>
            </a:pPr>
            <a:r>
              <a:rPr lang="en-SG" b="1" dirty="0"/>
              <a:t>Application Protocols  </a:t>
            </a:r>
            <a:r>
              <a:rPr lang="en-SG" dirty="0"/>
              <a:t>These define the context for the use of product data for a specific industrial need. </a:t>
            </a:r>
            <a:r>
              <a:rPr lang="en-SG" dirty="0" smtClean="0"/>
              <a:t>These </a:t>
            </a:r>
            <a:r>
              <a:rPr lang="en-SG" dirty="0"/>
              <a:t>are more complex data models used to describe specific product-data applications. These parts are </a:t>
            </a:r>
            <a:r>
              <a:rPr lang="en-SG" dirty="0" smtClean="0"/>
              <a:t>known </a:t>
            </a:r>
            <a:r>
              <a:rPr lang="en-SG" dirty="0"/>
              <a:t>as application protocols and describe not only what data is to be used in describing a product, but how </a:t>
            </a:r>
            <a:r>
              <a:rPr lang="en-SG" dirty="0" smtClean="0"/>
              <a:t>the </a:t>
            </a:r>
            <a:r>
              <a:rPr lang="en-SG" dirty="0"/>
              <a:t>data is to be used in the model. The application protocols use the integrated information resources in well </a:t>
            </a:r>
            <a:r>
              <a:rPr lang="en-SG" dirty="0" smtClean="0"/>
              <a:t>defined </a:t>
            </a:r>
            <a:r>
              <a:rPr lang="en-SG" dirty="0"/>
              <a:t>combinations and configurations to represent a particular data model of some phase of product life. </a:t>
            </a:r>
          </a:p>
        </p:txBody>
      </p:sp>
    </p:spTree>
    <p:extLst>
      <p:ext uri="{BB962C8B-B14F-4D97-AF65-F5344CB8AC3E}">
        <p14:creationId xmlns:p14="http://schemas.microsoft.com/office/powerpoint/2010/main" val="13948613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Exporting CAD data</a:t>
            </a:r>
          </a:p>
        </p:txBody>
      </p:sp>
      <p:sp>
        <p:nvSpPr>
          <p:cNvPr id="3" name="内容占位符 2"/>
          <p:cNvSpPr>
            <a:spLocks noGrp="1"/>
          </p:cNvSpPr>
          <p:nvPr>
            <p:ph idx="1"/>
          </p:nvPr>
        </p:nvSpPr>
        <p:spPr/>
        <p:txBody>
          <a:bodyPr>
            <a:normAutofit/>
          </a:bodyPr>
          <a:lstStyle/>
          <a:p>
            <a:pPr marL="0" indent="0">
              <a:buNone/>
            </a:pPr>
            <a:r>
              <a:rPr lang="en-SG" dirty="0"/>
              <a:t>Transferring 3D CAD models between different software packages </a:t>
            </a:r>
            <a:r>
              <a:rPr lang="en-SG" dirty="0" smtClean="0"/>
              <a:t>can </a:t>
            </a:r>
            <a:r>
              <a:rPr lang="en-SG" dirty="0"/>
              <a:t>be challenging</a:t>
            </a:r>
          </a:p>
          <a:p>
            <a:pPr marL="457200" lvl="1" indent="0">
              <a:buNone/>
            </a:pPr>
            <a:r>
              <a:rPr lang="en-SG" dirty="0" smtClean="0"/>
              <a:t>– </a:t>
            </a:r>
            <a:r>
              <a:rPr lang="en-SG" dirty="0"/>
              <a:t>fortunately, most CAD packages will directly import files produced in </a:t>
            </a:r>
            <a:r>
              <a:rPr lang="en-SG" dirty="0" smtClean="0"/>
              <a:t>most </a:t>
            </a:r>
            <a:r>
              <a:rPr lang="en-SG" dirty="0"/>
              <a:t>other packages</a:t>
            </a:r>
          </a:p>
          <a:p>
            <a:pPr marL="0" indent="0">
              <a:buNone/>
            </a:pPr>
            <a:r>
              <a:rPr lang="en-SG" dirty="0"/>
              <a:t>• If the file type is not supported, the data must be exported as a </a:t>
            </a:r>
            <a:r>
              <a:rPr lang="en-SG" dirty="0" smtClean="0"/>
              <a:t>neutral </a:t>
            </a:r>
            <a:r>
              <a:rPr lang="en-SG" dirty="0"/>
              <a:t>format and then imported</a:t>
            </a:r>
          </a:p>
          <a:p>
            <a:pPr marL="457200" lvl="1" indent="0">
              <a:buNone/>
            </a:pPr>
            <a:r>
              <a:rPr lang="en-SG" dirty="0"/>
              <a:t>– important information may be “lost in translation”</a:t>
            </a:r>
          </a:p>
          <a:p>
            <a:pPr marL="457200" lvl="1" indent="0">
              <a:buNone/>
            </a:pPr>
            <a:r>
              <a:rPr lang="en-SG" dirty="0"/>
              <a:t>– this applies especially to non-geometric data in 3D models, such as </a:t>
            </a:r>
            <a:r>
              <a:rPr lang="en-SG" dirty="0" smtClean="0"/>
              <a:t>material </a:t>
            </a:r>
            <a:r>
              <a:rPr lang="en-SG" dirty="0"/>
              <a:t>type</a:t>
            </a:r>
          </a:p>
          <a:p>
            <a:pPr marL="0" indent="0">
              <a:buNone/>
            </a:pPr>
            <a:r>
              <a:rPr lang="en-SG" dirty="0"/>
              <a:t>• </a:t>
            </a:r>
            <a:r>
              <a:rPr lang="en-SG" dirty="0" smtClean="0"/>
              <a:t>Sometimes, the </a:t>
            </a:r>
            <a:r>
              <a:rPr lang="en-SG" dirty="0"/>
              <a:t>geometry </a:t>
            </a:r>
            <a:r>
              <a:rPr lang="en-SG" dirty="0" smtClean="0"/>
              <a:t>could </a:t>
            </a:r>
            <a:r>
              <a:rPr lang="en-SG" dirty="0"/>
              <a:t>not be properly </a:t>
            </a:r>
            <a:r>
              <a:rPr lang="en-SG" dirty="0" smtClean="0"/>
              <a:t>converted</a:t>
            </a:r>
            <a:endParaRPr lang="en-SG" dirty="0"/>
          </a:p>
        </p:txBody>
      </p:sp>
    </p:spTree>
    <p:extLst>
      <p:ext uri="{BB962C8B-B14F-4D97-AF65-F5344CB8AC3E}">
        <p14:creationId xmlns:p14="http://schemas.microsoft.com/office/powerpoint/2010/main" val="29269766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Introduction to Geometric Modelling</a:t>
            </a:r>
            <a:endParaRPr lang="en-SG" dirty="0"/>
          </a:p>
        </p:txBody>
      </p:sp>
      <p:sp>
        <p:nvSpPr>
          <p:cNvPr id="3" name="内容占位符 2"/>
          <p:cNvSpPr>
            <a:spLocks noGrp="1"/>
          </p:cNvSpPr>
          <p:nvPr>
            <p:ph idx="1"/>
          </p:nvPr>
        </p:nvSpPr>
        <p:spPr/>
        <p:txBody>
          <a:bodyPr>
            <a:normAutofit fontScale="92500" lnSpcReduction="10000"/>
          </a:bodyPr>
          <a:lstStyle/>
          <a:p>
            <a:r>
              <a:rPr lang="en-SG" dirty="0" smtClean="0"/>
              <a:t>Geometric modelling is a combination discipline with applied mathematics and computational geometry. In this discipline, people designed varied algorithms to describe all kinds of shapes by computers.</a:t>
            </a:r>
          </a:p>
          <a:p>
            <a:r>
              <a:rPr lang="en-SG" dirty="0" smtClean="0"/>
              <a:t>Building two or three dimensional models is crucial content of CAD &amp; CAM.</a:t>
            </a:r>
          </a:p>
          <a:p>
            <a:r>
              <a:rPr lang="en-SG" dirty="0" smtClean="0"/>
              <a:t>When we were creating a geometric model of a mechanism using a CAD system, what we do is just map real or imaginary structure to a new algorithmic object. This process should be unique and complete. Otherwise, a designer will not be able to restore any of them from start to the end or </a:t>
            </a:r>
            <a:r>
              <a:rPr lang="en-US" dirty="0" smtClean="0"/>
              <a:t>vice versa. Furthermore, the model could not be manufactured.</a:t>
            </a:r>
          </a:p>
          <a:p>
            <a:r>
              <a:rPr lang="en-US" dirty="0" smtClean="0"/>
              <a:t>This section will tell you what is the theoretical basis of geometric modelling.</a:t>
            </a:r>
            <a:endParaRPr lang="en-SG" dirty="0"/>
          </a:p>
        </p:txBody>
      </p:sp>
    </p:spTree>
    <p:extLst>
      <p:ext uri="{BB962C8B-B14F-4D97-AF65-F5344CB8AC3E}">
        <p14:creationId xmlns:p14="http://schemas.microsoft.com/office/powerpoint/2010/main" val="4194142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SG"/>
          </a:p>
        </p:txBody>
      </p:sp>
      <p:sp>
        <p:nvSpPr>
          <p:cNvPr id="3" name="内容占位符 2"/>
          <p:cNvSpPr>
            <a:spLocks noGrp="1"/>
          </p:cNvSpPr>
          <p:nvPr>
            <p:ph idx="1"/>
          </p:nvPr>
        </p:nvSpPr>
        <p:spPr/>
        <p:txBody>
          <a:bodyPr/>
          <a:lstStyle/>
          <a:p>
            <a:endParaRPr lang="en-SG"/>
          </a:p>
        </p:txBody>
      </p:sp>
      <p:pic>
        <p:nvPicPr>
          <p:cNvPr id="4" name="图片 3"/>
          <p:cNvPicPr>
            <a:picLocks noChangeAspect="1"/>
          </p:cNvPicPr>
          <p:nvPr/>
        </p:nvPicPr>
        <p:blipFill>
          <a:blip r:embed="rId2"/>
          <a:stretch>
            <a:fillRect/>
          </a:stretch>
        </p:blipFill>
        <p:spPr>
          <a:xfrm>
            <a:off x="730954" y="365125"/>
            <a:ext cx="10730091" cy="6035676"/>
          </a:xfrm>
          <a:prstGeom prst="rect">
            <a:avLst/>
          </a:prstGeom>
        </p:spPr>
      </p:pic>
    </p:spTree>
    <p:extLst>
      <p:ext uri="{BB962C8B-B14F-4D97-AF65-F5344CB8AC3E}">
        <p14:creationId xmlns:p14="http://schemas.microsoft.com/office/powerpoint/2010/main" val="25148635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Geometry of curve</a:t>
            </a:r>
            <a:endParaRPr lang="en-SG" dirty="0"/>
          </a:p>
        </p:txBody>
      </p:sp>
      <p:sp>
        <p:nvSpPr>
          <p:cNvPr id="3" name="内容占位符 2"/>
          <p:cNvSpPr>
            <a:spLocks noGrp="1"/>
          </p:cNvSpPr>
          <p:nvPr>
            <p:ph idx="1"/>
          </p:nvPr>
        </p:nvSpPr>
        <p:spPr/>
        <p:txBody>
          <a:bodyPr/>
          <a:lstStyle/>
          <a:p>
            <a:r>
              <a:rPr lang="en-SG" dirty="0" smtClean="0"/>
              <a:t>Representation of curves</a:t>
            </a:r>
          </a:p>
          <a:p>
            <a:r>
              <a:rPr lang="en-SG" dirty="0" smtClean="0"/>
              <a:t>Cubic </a:t>
            </a:r>
            <a:r>
              <a:rPr lang="en-SG" dirty="0"/>
              <a:t>polynomial curves </a:t>
            </a:r>
            <a:endParaRPr lang="en-SG" dirty="0" smtClean="0"/>
          </a:p>
          <a:p>
            <a:r>
              <a:rPr lang="en-SG" dirty="0" smtClean="0"/>
              <a:t>Bezier curves</a:t>
            </a:r>
          </a:p>
          <a:p>
            <a:r>
              <a:rPr lang="en-SG" dirty="0"/>
              <a:t>Cubic spline </a:t>
            </a:r>
            <a:r>
              <a:rPr lang="en-SG" dirty="0" smtClean="0"/>
              <a:t>curves</a:t>
            </a:r>
          </a:p>
          <a:p>
            <a:r>
              <a:rPr lang="en-SG" dirty="0" smtClean="0"/>
              <a:t>B-spline curves</a:t>
            </a:r>
          </a:p>
          <a:p>
            <a:r>
              <a:rPr lang="en-SG" dirty="0" smtClean="0"/>
              <a:t>NURBS</a:t>
            </a:r>
          </a:p>
        </p:txBody>
      </p:sp>
    </p:spTree>
    <p:extLst>
      <p:ext uri="{BB962C8B-B14F-4D97-AF65-F5344CB8AC3E}">
        <p14:creationId xmlns:p14="http://schemas.microsoft.com/office/powerpoint/2010/main" val="41722221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365125"/>
            <a:ext cx="10729823" cy="1325563"/>
          </a:xfrm>
        </p:spPr>
        <p:txBody>
          <a:bodyPr>
            <a:normAutofit/>
          </a:bodyPr>
          <a:lstStyle/>
          <a:p>
            <a:r>
              <a:rPr lang="en-SG" dirty="0"/>
              <a:t>Geometry of </a:t>
            </a:r>
            <a:r>
              <a:rPr lang="en-SG" dirty="0" smtClean="0"/>
              <a:t>curve – Representation of curves</a:t>
            </a:r>
            <a:endParaRPr lang="en-SG" dirty="0"/>
          </a:p>
        </p:txBody>
      </p:sp>
      <p:sp>
        <p:nvSpPr>
          <p:cNvPr id="3" name="内容占位符 2"/>
          <p:cNvSpPr>
            <a:spLocks noGrp="1"/>
          </p:cNvSpPr>
          <p:nvPr>
            <p:ph idx="1"/>
          </p:nvPr>
        </p:nvSpPr>
        <p:spPr>
          <a:xfrm>
            <a:off x="838200" y="1825624"/>
            <a:ext cx="6649528" cy="4618307"/>
          </a:xfrm>
        </p:spPr>
        <p:txBody>
          <a:bodyPr>
            <a:normAutofit lnSpcReduction="10000"/>
          </a:bodyPr>
          <a:lstStyle/>
          <a:p>
            <a:r>
              <a:rPr lang="en-US" dirty="0" smtClean="0"/>
              <a:t>Issues in CAD of classical analytic curves</a:t>
            </a:r>
          </a:p>
          <a:p>
            <a:pPr lvl="1">
              <a:buFont typeface="Wingdings" panose="05000000000000000000" pitchFamily="2" charset="2"/>
              <a:buChar char="ü"/>
            </a:pPr>
            <a:r>
              <a:rPr lang="en-SG" dirty="0" smtClean="0"/>
              <a:t>Uneven points</a:t>
            </a:r>
          </a:p>
          <a:p>
            <a:pPr lvl="1">
              <a:buFont typeface="Wingdings" panose="05000000000000000000" pitchFamily="2" charset="2"/>
              <a:buChar char="ü"/>
            </a:pPr>
            <a:r>
              <a:rPr lang="en-SG" dirty="0" smtClean="0"/>
              <a:t>Numerical issue (infinite slope like…)</a:t>
            </a:r>
          </a:p>
          <a:p>
            <a:pPr lvl="1">
              <a:buFont typeface="Wingdings" panose="05000000000000000000" pitchFamily="2" charset="2"/>
              <a:buChar char="ü"/>
            </a:pPr>
            <a:r>
              <a:rPr lang="en-SG" dirty="0" smtClean="0"/>
              <a:t>Multi-valued points</a:t>
            </a:r>
          </a:p>
          <a:p>
            <a:pPr lvl="1">
              <a:buFont typeface="Wingdings" panose="05000000000000000000" pitchFamily="2" charset="2"/>
              <a:buChar char="ü"/>
            </a:pPr>
            <a:r>
              <a:rPr lang="en-SG" dirty="0" smtClean="0"/>
              <a:t>Coordinate system dependent</a:t>
            </a:r>
          </a:p>
          <a:p>
            <a:r>
              <a:rPr lang="en-SG" dirty="0" smtClean="0"/>
              <a:t>Solution</a:t>
            </a:r>
          </a:p>
          <a:p>
            <a:pPr lvl="1">
              <a:buFont typeface="Wingdings" panose="05000000000000000000" pitchFamily="2" charset="2"/>
              <a:buChar char="ü"/>
            </a:pPr>
            <a:r>
              <a:rPr lang="en-SG" dirty="0" smtClean="0"/>
              <a:t>Interpolation (pass through all the points)</a:t>
            </a:r>
          </a:p>
          <a:p>
            <a:pPr lvl="1">
              <a:buFont typeface="Wingdings" panose="05000000000000000000" pitchFamily="2" charset="2"/>
              <a:buChar char="ü"/>
            </a:pPr>
            <a:r>
              <a:rPr lang="en-SG" dirty="0" smtClean="0"/>
              <a:t>Approximation (the best fit instead of passing through all points)</a:t>
            </a:r>
          </a:p>
          <a:p>
            <a:pPr lvl="1">
              <a:buFont typeface="Wingdings" panose="05000000000000000000" pitchFamily="2" charset="2"/>
              <a:buChar char="ü"/>
            </a:pPr>
            <a:r>
              <a:rPr lang="en-SG" dirty="0" smtClean="0"/>
              <a:t>Parametrize curve (</a:t>
            </a:r>
            <a:r>
              <a:rPr lang="en-SG" dirty="0"/>
              <a:t>time-varied </a:t>
            </a:r>
            <a:r>
              <a:rPr lang="en-SG" dirty="0" smtClean="0"/>
              <a:t>trajectory of a moving point)</a:t>
            </a:r>
          </a:p>
          <a:p>
            <a:pPr lvl="1">
              <a:buFont typeface="Wingdings" panose="05000000000000000000" pitchFamily="2" charset="2"/>
              <a:buChar char="ü"/>
            </a:pPr>
            <a:r>
              <a:rPr lang="en-SG" dirty="0" smtClean="0"/>
              <a:t>Composite (piecewise curve)</a:t>
            </a:r>
          </a:p>
          <a:p>
            <a:pPr lvl="1">
              <a:buFont typeface="Wingdings" panose="05000000000000000000" pitchFamily="2" charset="2"/>
              <a:buChar char="ü"/>
            </a:pPr>
            <a:endParaRPr lang="en-SG" dirty="0"/>
          </a:p>
        </p:txBody>
      </p:sp>
      <p:sp>
        <p:nvSpPr>
          <p:cNvPr id="10" name="文本框 9"/>
          <p:cNvSpPr txBox="1"/>
          <p:nvPr/>
        </p:nvSpPr>
        <p:spPr>
          <a:xfrm>
            <a:off x="7608500" y="2300078"/>
            <a:ext cx="3579962" cy="523220"/>
          </a:xfrm>
          <a:prstGeom prst="rect">
            <a:avLst/>
          </a:prstGeom>
          <a:noFill/>
        </p:spPr>
        <p:txBody>
          <a:bodyPr wrap="square" rtlCol="0">
            <a:spAutoFit/>
          </a:bodyPr>
          <a:lstStyle/>
          <a:p>
            <a:r>
              <a:rPr lang="en-SG" sz="2800" dirty="0" smtClean="0"/>
              <a:t>Ex.</a:t>
            </a:r>
            <a:endParaRPr lang="en-SG" sz="2800" dirty="0"/>
          </a:p>
        </p:txBody>
      </p:sp>
      <p:graphicFrame>
        <p:nvGraphicFramePr>
          <p:cNvPr id="11" name="对象 10"/>
          <p:cNvGraphicFramePr>
            <a:graphicFrameLocks noChangeAspect="1"/>
          </p:cNvGraphicFramePr>
          <p:nvPr>
            <p:extLst>
              <p:ext uri="{D42A27DB-BD31-4B8C-83A1-F6EECF244321}">
                <p14:modId xmlns:p14="http://schemas.microsoft.com/office/powerpoint/2010/main" val="83409323"/>
              </p:ext>
            </p:extLst>
          </p:nvPr>
        </p:nvGraphicFramePr>
        <p:xfrm>
          <a:off x="8219595" y="2823298"/>
          <a:ext cx="2101850" cy="1898650"/>
        </p:xfrm>
        <a:graphic>
          <a:graphicData uri="http://schemas.openxmlformats.org/presentationml/2006/ole">
            <mc:AlternateContent xmlns:mc="http://schemas.openxmlformats.org/markup-compatibility/2006">
              <mc:Choice xmlns:v="urn:schemas-microsoft-com:vml" Requires="v">
                <p:oleObj spid="_x0000_s16976" name="Equation" r:id="rId3" imgW="2101838" imgH="1898834" progId="Equation.DSMT4">
                  <p:embed/>
                </p:oleObj>
              </mc:Choice>
              <mc:Fallback>
                <p:oleObj name="Equation" r:id="rId3" imgW="2101838" imgH="1898834" progId="Equation.DSMT4">
                  <p:embed/>
                  <p:pic>
                    <p:nvPicPr>
                      <p:cNvPr id="0" name=""/>
                      <p:cNvPicPr/>
                      <p:nvPr/>
                    </p:nvPicPr>
                    <p:blipFill>
                      <a:blip r:embed="rId4"/>
                      <a:stretch>
                        <a:fillRect/>
                      </a:stretch>
                    </p:blipFill>
                    <p:spPr>
                      <a:xfrm>
                        <a:off x="8219595" y="2823298"/>
                        <a:ext cx="2101850" cy="1898650"/>
                      </a:xfrm>
                      <a:prstGeom prst="rect">
                        <a:avLst/>
                      </a:prstGeom>
                    </p:spPr>
                  </p:pic>
                </p:oleObj>
              </mc:Fallback>
            </mc:AlternateContent>
          </a:graphicData>
        </a:graphic>
      </p:graphicFrame>
    </p:spTree>
    <p:extLst>
      <p:ext uri="{BB962C8B-B14F-4D97-AF65-F5344CB8AC3E}">
        <p14:creationId xmlns:p14="http://schemas.microsoft.com/office/powerpoint/2010/main" val="29545703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Geometry of curve – </a:t>
            </a:r>
            <a:r>
              <a:rPr lang="en-SG" dirty="0" smtClean="0"/>
              <a:t>cubic polynomial curves</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604514"/>
                <a:ext cx="10515600" cy="4960188"/>
              </a:xfrm>
            </p:spPr>
            <p:txBody>
              <a:bodyPr>
                <a:normAutofit fontScale="77500" lnSpcReduction="20000"/>
              </a:bodyPr>
              <a:lstStyle/>
              <a:p>
                <a:r>
                  <a:rPr lang="en-SG" dirty="0" smtClean="0"/>
                  <a:t>Lagrange/</a:t>
                </a:r>
                <a:r>
                  <a:rPr lang="en-SG" dirty="0" err="1" smtClean="0"/>
                  <a:t>Hermite</a:t>
                </a:r>
                <a:r>
                  <a:rPr lang="en-SG" dirty="0" smtClean="0"/>
                  <a:t> interpolation</a:t>
                </a:r>
              </a:p>
              <a:p>
                <a:endParaRPr lang="en-SG" dirty="0" smtClean="0"/>
              </a:p>
              <a:p>
                <a:endParaRPr lang="en-SG" dirty="0" smtClean="0"/>
              </a:p>
              <a:p>
                <a:r>
                  <a:rPr lang="en-SG" dirty="0" smtClean="0"/>
                  <a:t>For normalize form, t should belong to interval of [0,1], given two end vectors </a:t>
                </a:r>
                <a14:m>
                  <m:oMath xmlns:m="http://schemas.openxmlformats.org/officeDocument/2006/math">
                    <m:sSub>
                      <m:sSubPr>
                        <m:ctrlPr>
                          <a:rPr lang="en-SG" b="0" i="1" smtClean="0">
                            <a:latin typeface="Cambria Math" panose="02040503050406030204" pitchFamily="18" charset="0"/>
                          </a:rPr>
                        </m:ctrlPr>
                      </m:sSubPr>
                      <m:e>
                        <m:r>
                          <a:rPr lang="en-SG" b="1" i="0" baseline="0" smtClean="0">
                            <a:latin typeface="Cambria Math" panose="02040503050406030204" pitchFamily="18" charset="0"/>
                          </a:rPr>
                          <m:t>𝐫</m:t>
                        </m:r>
                      </m:e>
                      <m:sub>
                        <m:r>
                          <a:rPr lang="en-SG" b="0" i="1" smtClean="0">
                            <a:latin typeface="Cambria Math" panose="02040503050406030204" pitchFamily="18" charset="0"/>
                          </a:rPr>
                          <m:t>0</m:t>
                        </m:r>
                      </m:sub>
                    </m:sSub>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1" i="0" smtClean="0">
                            <a:latin typeface="Cambria Math" panose="02040503050406030204" pitchFamily="18" charset="0"/>
                          </a:rPr>
                          <m:t>𝐫</m:t>
                        </m:r>
                      </m:e>
                      <m:sub>
                        <m:r>
                          <a:rPr lang="en-SG" b="0" i="1" smtClean="0">
                            <a:latin typeface="Cambria Math" panose="02040503050406030204" pitchFamily="18" charset="0"/>
                          </a:rPr>
                          <m:t>1</m:t>
                        </m:r>
                      </m:sub>
                    </m:sSub>
                  </m:oMath>
                </a14:m>
                <a:r>
                  <a:rPr lang="en-SG" dirty="0" smtClean="0"/>
                  <a:t> and the end vectors of slope </a:t>
                </a:r>
                <a14:m>
                  <m:oMath xmlns:m="http://schemas.openxmlformats.org/officeDocument/2006/math">
                    <m:sSubSup>
                      <m:sSubSupPr>
                        <m:ctrlPr>
                          <a:rPr lang="en-SG" i="1" smtClean="0">
                            <a:latin typeface="Cambria Math" panose="02040503050406030204" pitchFamily="18" charset="0"/>
                          </a:rPr>
                        </m:ctrlPr>
                      </m:sSubSupPr>
                      <m:e>
                        <m:r>
                          <a:rPr lang="en-SG" b="1" i="0" smtClean="0">
                            <a:latin typeface="Cambria Math" panose="02040503050406030204" pitchFamily="18" charset="0"/>
                          </a:rPr>
                          <m:t>𝐫</m:t>
                        </m:r>
                      </m:e>
                      <m:sub>
                        <m:r>
                          <a:rPr lang="en-SG" b="0" i="1" smtClean="0">
                            <a:latin typeface="Cambria Math" panose="02040503050406030204" pitchFamily="18" charset="0"/>
                          </a:rPr>
                          <m:t>0</m:t>
                        </m:r>
                      </m:sub>
                      <m:sup>
                        <m:r>
                          <a:rPr lang="en-SG" b="0" i="1" smtClean="0">
                            <a:latin typeface="Cambria Math" panose="02040503050406030204" pitchFamily="18" charset="0"/>
                          </a:rPr>
                          <m:t>′</m:t>
                        </m:r>
                      </m:sup>
                    </m:sSubSup>
                    <m:r>
                      <a:rPr lang="en-SG" b="0" i="1" smtClean="0">
                        <a:latin typeface="Cambria Math" panose="02040503050406030204" pitchFamily="18" charset="0"/>
                      </a:rPr>
                      <m:t>,</m:t>
                    </m:r>
                    <m:sSubSup>
                      <m:sSubSupPr>
                        <m:ctrlPr>
                          <a:rPr lang="en-SG" b="0" i="1" smtClean="0">
                            <a:latin typeface="Cambria Math" panose="02040503050406030204" pitchFamily="18" charset="0"/>
                          </a:rPr>
                        </m:ctrlPr>
                      </m:sSubSupPr>
                      <m:e>
                        <m:r>
                          <a:rPr lang="en-SG" b="1" i="0" smtClean="0">
                            <a:latin typeface="Cambria Math" panose="02040503050406030204" pitchFamily="18" charset="0"/>
                          </a:rPr>
                          <m:t>𝐫</m:t>
                        </m:r>
                      </m:e>
                      <m:sub>
                        <m:r>
                          <a:rPr lang="en-SG" b="0" i="1" smtClean="0">
                            <a:latin typeface="Cambria Math" panose="02040503050406030204" pitchFamily="18" charset="0"/>
                          </a:rPr>
                          <m:t>1</m:t>
                        </m:r>
                      </m:sub>
                      <m:sup>
                        <m:r>
                          <a:rPr lang="en-SG" b="0" i="1" smtClean="0">
                            <a:latin typeface="Cambria Math" panose="02040503050406030204" pitchFamily="18" charset="0"/>
                          </a:rPr>
                          <m:t>′</m:t>
                        </m:r>
                      </m:sup>
                    </m:sSubSup>
                    <m:r>
                      <a:rPr lang="en-SG" b="0" i="0" smtClean="0">
                        <a:latin typeface="Cambria Math" panose="02040503050406030204" pitchFamily="18" charset="0"/>
                      </a:rPr>
                      <m:t>. </m:t>
                    </m:r>
                  </m:oMath>
                </a14:m>
                <a:r>
                  <a:rPr lang="en-SG" dirty="0" smtClean="0"/>
                  <a:t>We will solve out </a:t>
                </a:r>
                <a:endParaRPr lang="en-SG" dirty="0"/>
              </a:p>
              <a:p>
                <a:endParaRPr lang="en-SG" dirty="0" smtClean="0"/>
              </a:p>
              <a:p>
                <a:endParaRPr lang="en-SG" dirty="0"/>
              </a:p>
              <a:p>
                <a:endParaRPr lang="en-SG" dirty="0" smtClean="0"/>
              </a:p>
              <a:p>
                <a:endParaRPr lang="en-SG" dirty="0" smtClean="0"/>
              </a:p>
              <a:p>
                <a:endParaRPr lang="en-SG" dirty="0" smtClean="0"/>
              </a:p>
              <a:p>
                <a:r>
                  <a:rPr lang="en-SG" dirty="0" smtClean="0"/>
                  <a:t>Or</a:t>
                </a:r>
              </a:p>
              <a:p>
                <a:endParaRPr lang="en-SG" dirty="0"/>
              </a:p>
              <a:p>
                <a:r>
                  <a:rPr lang="en-SG" dirty="0" smtClean="0"/>
                  <a:t>We call the functions of t </a:t>
                </a:r>
                <a:r>
                  <a:rPr lang="en-SG" dirty="0" err="1" smtClean="0"/>
                  <a:t>Hermite</a:t>
                </a:r>
                <a:r>
                  <a:rPr lang="en-SG" dirty="0" smtClean="0"/>
                  <a:t> basis. The above equation means we can use boundary conditions and </a:t>
                </a:r>
                <a:r>
                  <a:rPr lang="en-SG" dirty="0" err="1" smtClean="0"/>
                  <a:t>Hermite</a:t>
                </a:r>
                <a:r>
                  <a:rPr lang="en-SG" dirty="0" smtClean="0"/>
                  <a:t> basis to define a cubic polynomial curves</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604514"/>
                <a:ext cx="10515600" cy="4960188"/>
              </a:xfrm>
              <a:blipFill>
                <a:blip r:embed="rId13"/>
                <a:stretch>
                  <a:fillRect l="-696" t="-2580"/>
                </a:stretch>
              </a:blipFill>
            </p:spPr>
            <p:txBody>
              <a:bodyPr/>
              <a:lstStyle/>
              <a:p>
                <a:r>
                  <a:rPr lang="en-SG">
                    <a:noFill/>
                  </a:rPr>
                  <a:t> </a:t>
                </a:r>
              </a:p>
            </p:txBody>
          </p:sp>
        </mc:Fallback>
      </mc:AlternateContent>
      <p:graphicFrame>
        <p:nvGraphicFramePr>
          <p:cNvPr id="4" name="对象 3"/>
          <p:cNvGraphicFramePr>
            <a:graphicFrameLocks noChangeAspect="1"/>
          </p:cNvGraphicFramePr>
          <p:nvPr>
            <p:extLst>
              <p:ext uri="{D42A27DB-BD31-4B8C-83A1-F6EECF244321}">
                <p14:modId xmlns:p14="http://schemas.microsoft.com/office/powerpoint/2010/main" val="3031477186"/>
              </p:ext>
            </p:extLst>
          </p:nvPr>
        </p:nvGraphicFramePr>
        <p:xfrm>
          <a:off x="2908089" y="1905142"/>
          <a:ext cx="6527231" cy="769504"/>
        </p:xfrm>
        <a:graphic>
          <a:graphicData uri="http://schemas.openxmlformats.org/presentationml/2006/ole">
            <mc:AlternateContent xmlns:mc="http://schemas.openxmlformats.org/markup-compatibility/2006">
              <mc:Choice xmlns:v="urn:schemas-microsoft-com:vml" Requires="v">
                <p:oleObj spid="_x0000_s36629" name="Equation" r:id="rId14" imgW="3340080" imgH="393480" progId="Equation.DSMT4">
                  <p:embed/>
                </p:oleObj>
              </mc:Choice>
              <mc:Fallback>
                <p:oleObj name="Equation" r:id="rId14" imgW="3340080" imgH="393480" progId="Equation.DSMT4">
                  <p:embed/>
                  <p:pic>
                    <p:nvPicPr>
                      <p:cNvPr id="0" name=""/>
                      <p:cNvPicPr/>
                      <p:nvPr/>
                    </p:nvPicPr>
                    <p:blipFill>
                      <a:blip r:embed="rId15"/>
                      <a:stretch>
                        <a:fillRect/>
                      </a:stretch>
                    </p:blipFill>
                    <p:spPr>
                      <a:xfrm>
                        <a:off x="2908089" y="1905142"/>
                        <a:ext cx="6527231" cy="769504"/>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835954339"/>
              </p:ext>
            </p:extLst>
          </p:nvPr>
        </p:nvGraphicFramePr>
        <p:xfrm>
          <a:off x="3492500" y="3435350"/>
          <a:ext cx="5024438" cy="1698625"/>
        </p:xfrm>
        <a:graphic>
          <a:graphicData uri="http://schemas.openxmlformats.org/presentationml/2006/ole">
            <mc:AlternateContent xmlns:mc="http://schemas.openxmlformats.org/markup-compatibility/2006">
              <mc:Choice xmlns:v="urn:schemas-microsoft-com:vml" Requires="v">
                <p:oleObj spid="_x0000_s36630" name="Equation" r:id="rId16" imgW="2781000" imgH="939600" progId="Equation.DSMT4">
                  <p:embed/>
                </p:oleObj>
              </mc:Choice>
              <mc:Fallback>
                <p:oleObj name="Equation" r:id="rId16" imgW="2781000" imgH="939600" progId="Equation.DSMT4">
                  <p:embed/>
                  <p:pic>
                    <p:nvPicPr>
                      <p:cNvPr id="0" name=""/>
                      <p:cNvPicPr/>
                      <p:nvPr/>
                    </p:nvPicPr>
                    <p:blipFill>
                      <a:blip r:embed="rId17"/>
                      <a:stretch>
                        <a:fillRect/>
                      </a:stretch>
                    </p:blipFill>
                    <p:spPr>
                      <a:xfrm>
                        <a:off x="3492500" y="3435350"/>
                        <a:ext cx="5024438" cy="1698625"/>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779970141"/>
              </p:ext>
            </p:extLst>
          </p:nvPr>
        </p:nvGraphicFramePr>
        <p:xfrm>
          <a:off x="2451100" y="5268913"/>
          <a:ext cx="7442200" cy="457200"/>
        </p:xfrm>
        <a:graphic>
          <a:graphicData uri="http://schemas.openxmlformats.org/presentationml/2006/ole">
            <mc:AlternateContent xmlns:mc="http://schemas.openxmlformats.org/markup-compatibility/2006">
              <mc:Choice xmlns:v="urn:schemas-microsoft-com:vml" Requires="v">
                <p:oleObj spid="_x0000_s36631" name="Equation" r:id="rId18" imgW="3924000" imgH="241200" progId="Equation.DSMT4">
                  <p:embed/>
                </p:oleObj>
              </mc:Choice>
              <mc:Fallback>
                <p:oleObj name="Equation" r:id="rId18" imgW="3924000" imgH="241200" progId="Equation.DSMT4">
                  <p:embed/>
                  <p:pic>
                    <p:nvPicPr>
                      <p:cNvPr id="0" name=""/>
                      <p:cNvPicPr/>
                      <p:nvPr/>
                    </p:nvPicPr>
                    <p:blipFill>
                      <a:blip r:embed="rId19"/>
                      <a:stretch>
                        <a:fillRect/>
                      </a:stretch>
                    </p:blipFill>
                    <p:spPr>
                      <a:xfrm>
                        <a:off x="2451100" y="5268913"/>
                        <a:ext cx="7442200" cy="457200"/>
                      </a:xfrm>
                      <a:prstGeom prst="rect">
                        <a:avLst/>
                      </a:prstGeom>
                    </p:spPr>
                  </p:pic>
                </p:oleObj>
              </mc:Fallback>
            </mc:AlternateContent>
          </a:graphicData>
        </a:graphic>
      </p:graphicFrame>
      <p:pic>
        <p:nvPicPr>
          <p:cNvPr id="5" name="图片 4"/>
          <p:cNvPicPr>
            <a:picLocks noChangeAspect="1"/>
          </p:cNvPicPr>
          <p:nvPr/>
        </p:nvPicPr>
        <p:blipFill>
          <a:blip r:embed="rId20"/>
          <a:stretch>
            <a:fillRect/>
          </a:stretch>
        </p:blipFill>
        <p:spPr>
          <a:xfrm>
            <a:off x="8516938" y="3031955"/>
            <a:ext cx="2935697" cy="2191480"/>
          </a:xfrm>
          <a:prstGeom prst="rect">
            <a:avLst/>
          </a:prstGeom>
        </p:spPr>
      </p:pic>
    </p:spTree>
    <p:extLst>
      <p:ext uri="{BB962C8B-B14F-4D97-AF65-F5344CB8AC3E}">
        <p14:creationId xmlns:p14="http://schemas.microsoft.com/office/powerpoint/2010/main" val="378921391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3913" y="365124"/>
            <a:ext cx="8098766" cy="1325563"/>
          </a:xfrm>
        </p:spPr>
        <p:txBody>
          <a:bodyPr>
            <a:normAutofit/>
          </a:bodyPr>
          <a:lstStyle/>
          <a:p>
            <a:r>
              <a:rPr lang="en-SG" dirty="0"/>
              <a:t>Geometry of curve </a:t>
            </a:r>
            <a:r>
              <a:rPr lang="en-SG" dirty="0" smtClean="0"/>
              <a:t>– </a:t>
            </a:r>
            <a:r>
              <a:rPr lang="en-SG" dirty="0"/>
              <a:t>Bezier </a:t>
            </a:r>
            <a:r>
              <a:rPr lang="en-SG" dirty="0" smtClean="0"/>
              <a:t>curves</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13913" y="1588656"/>
                <a:ext cx="7701951" cy="4913744"/>
              </a:xfrm>
            </p:spPr>
            <p:txBody>
              <a:bodyPr/>
              <a:lstStyle/>
              <a:p>
                <a:r>
                  <a:rPr lang="en-SG" dirty="0" smtClean="0"/>
                  <a:t>Definition and Control polygon</a:t>
                </a:r>
              </a:p>
              <a:p>
                <a:endParaRPr lang="en-SG" dirty="0" smtClean="0"/>
              </a:p>
              <a:p>
                <a:r>
                  <a:rPr lang="en-SG" dirty="0" smtClean="0"/>
                  <a:t>Bernstein polynomial</a:t>
                </a:r>
              </a:p>
              <a:p>
                <a:pPr marL="0" indent="0">
                  <a:buNone/>
                </a:pPr>
                <a:endParaRPr lang="en-SG" dirty="0" smtClean="0"/>
              </a:p>
              <a:p>
                <a:r>
                  <a:rPr lang="en-SG" dirty="0" smtClean="0"/>
                  <a:t>for 4 order, the degree of polynomial n=3. we have</a:t>
                </a:r>
              </a:p>
              <a:p>
                <a:pPr marL="914400" lvl="2" indent="0">
                  <a:buNone/>
                </a:pPr>
                <a14:m>
                  <m:oMathPara xmlns:m="http://schemas.openxmlformats.org/officeDocument/2006/math">
                    <m:oMathParaPr>
                      <m:jc m:val="centerGroup"/>
                    </m:oMathParaPr>
                    <m:oMath xmlns:m="http://schemas.openxmlformats.org/officeDocument/2006/math">
                      <m:sSup>
                        <m:sSupPr>
                          <m:ctrlPr>
                            <a:rPr lang="en-SG" i="1" smtClean="0">
                              <a:latin typeface="Cambria Math" panose="02040503050406030204" pitchFamily="18" charset="0"/>
                            </a:rPr>
                          </m:ctrlPr>
                        </m:sSupPr>
                        <m:e>
                          <m:r>
                            <m:rPr>
                              <m:nor/>
                            </m:rPr>
                            <a:rPr lang="en-SG" b="1" smtClean="0">
                              <a:latin typeface="Cambria Math" panose="02040503050406030204" pitchFamily="18" charset="0"/>
                            </a:rPr>
                            <m:t>p</m:t>
                          </m:r>
                          <m:d>
                            <m:dPr>
                              <m:ctrlPr>
                                <a:rPr lang="en-SG" b="0" i="1" smtClean="0">
                                  <a:latin typeface="Cambria Math" panose="02040503050406030204" pitchFamily="18" charset="0"/>
                                </a:rPr>
                              </m:ctrlPr>
                            </m:dPr>
                            <m:e>
                              <m:r>
                                <a:rPr lang="en-SG" b="0" i="1" smtClean="0">
                                  <a:latin typeface="Cambria Math" panose="02040503050406030204" pitchFamily="18" charset="0"/>
                                </a:rPr>
                                <m:t>𝑡</m:t>
                              </m:r>
                            </m:e>
                          </m:d>
                          <m:r>
                            <a:rPr lang="en-SG" b="0" i="1" smtClean="0">
                              <a:latin typeface="Cambria Math" panose="02040503050406030204" pitchFamily="18" charset="0"/>
                            </a:rPr>
                            <m:t>=(1−</m:t>
                          </m:r>
                          <m:r>
                            <a:rPr lang="en-SG" b="0" i="1" smtClean="0">
                              <a:latin typeface="Cambria Math" panose="02040503050406030204" pitchFamily="18" charset="0"/>
                            </a:rPr>
                            <m:t>𝑡</m:t>
                          </m:r>
                          <m:r>
                            <a:rPr lang="en-SG" b="0" i="1" smtClean="0">
                              <a:latin typeface="Cambria Math" panose="02040503050406030204" pitchFamily="18" charset="0"/>
                            </a:rPr>
                            <m:t>)</m:t>
                          </m:r>
                        </m:e>
                        <m:sup>
                          <m:r>
                            <a:rPr lang="en-SG" b="0" i="1" smtClean="0">
                              <a:latin typeface="Cambria Math" panose="02040503050406030204" pitchFamily="18" charset="0"/>
                            </a:rPr>
                            <m:t>3</m:t>
                          </m:r>
                        </m:sup>
                      </m:sSup>
                      <m:sSub>
                        <m:sSubPr>
                          <m:ctrlPr>
                            <a:rPr lang="en-SG" i="1" smtClean="0">
                              <a:latin typeface="Cambria Math" panose="02040503050406030204" pitchFamily="18" charset="0"/>
                            </a:rPr>
                          </m:ctrlPr>
                        </m:sSubPr>
                        <m:e>
                          <m:r>
                            <m:rPr>
                              <m:nor/>
                            </m:rPr>
                            <a:rPr lang="en-SG" b="1">
                              <a:latin typeface="Cambria Math" panose="02040503050406030204" pitchFamily="18" charset="0"/>
                            </a:rPr>
                            <m:t>p</m:t>
                          </m:r>
                        </m:e>
                        <m:sub>
                          <m:r>
                            <a:rPr lang="en-SG" b="0" i="1" smtClean="0">
                              <a:latin typeface="Cambria Math" panose="02040503050406030204" pitchFamily="18" charset="0"/>
                            </a:rPr>
                            <m:t>0</m:t>
                          </m:r>
                        </m:sub>
                      </m:sSub>
                      <m:r>
                        <a:rPr lang="en-SG" i="1" smtClean="0">
                          <a:latin typeface="Cambria Math" panose="02040503050406030204" pitchFamily="18" charset="0"/>
                        </a:rPr>
                        <m:t>+</m:t>
                      </m:r>
                      <m:sSup>
                        <m:sSupPr>
                          <m:ctrlPr>
                            <a:rPr lang="en-SG" i="1" smtClean="0">
                              <a:latin typeface="Cambria Math" panose="02040503050406030204" pitchFamily="18" charset="0"/>
                            </a:rPr>
                          </m:ctrlPr>
                        </m:sSupPr>
                        <m:e>
                          <m:r>
                            <a:rPr lang="en-SG" b="0" i="1" smtClean="0">
                              <a:latin typeface="Cambria Math" panose="02040503050406030204" pitchFamily="18" charset="0"/>
                            </a:rPr>
                            <m:t>3</m:t>
                          </m:r>
                          <m:r>
                            <a:rPr lang="en-SG" b="0" i="1" smtClean="0">
                              <a:latin typeface="Cambria Math" panose="02040503050406030204" pitchFamily="18" charset="0"/>
                            </a:rPr>
                            <m:t>𝑡</m:t>
                          </m:r>
                          <m:r>
                            <a:rPr lang="en-SG" b="0" i="1" smtClean="0">
                              <a:latin typeface="Cambria Math" panose="02040503050406030204" pitchFamily="18" charset="0"/>
                            </a:rPr>
                            <m:t>(1−</m:t>
                          </m:r>
                          <m:r>
                            <a:rPr lang="en-SG" b="0" i="1" smtClean="0">
                              <a:latin typeface="Cambria Math" panose="02040503050406030204" pitchFamily="18" charset="0"/>
                            </a:rPr>
                            <m:t>𝑡</m:t>
                          </m:r>
                          <m:r>
                            <a:rPr lang="en-SG" b="0" i="1" smtClean="0">
                              <a:latin typeface="Cambria Math" panose="02040503050406030204" pitchFamily="18" charset="0"/>
                            </a:rPr>
                            <m:t>)</m:t>
                          </m:r>
                        </m:e>
                        <m:sup>
                          <m:r>
                            <a:rPr lang="en-SG" i="1" smtClean="0">
                              <a:latin typeface="Cambria Math" panose="02040503050406030204" pitchFamily="18" charset="0"/>
                            </a:rPr>
                            <m:t>2</m:t>
                          </m:r>
                        </m:sup>
                      </m:sSup>
                      <m:sSub>
                        <m:sSubPr>
                          <m:ctrlPr>
                            <a:rPr lang="en-SG" i="1" smtClean="0">
                              <a:latin typeface="Cambria Math" panose="02040503050406030204" pitchFamily="18" charset="0"/>
                            </a:rPr>
                          </m:ctrlPr>
                        </m:sSubPr>
                        <m:e>
                          <m:r>
                            <m:rPr>
                              <m:nor/>
                            </m:rPr>
                            <a:rPr lang="en-SG" b="1">
                              <a:latin typeface="Cambria Math" panose="02040503050406030204" pitchFamily="18" charset="0"/>
                            </a:rPr>
                            <m:t>p</m:t>
                          </m:r>
                        </m:e>
                        <m:sub>
                          <m:r>
                            <a:rPr lang="en-SG" b="0" i="1" smtClean="0">
                              <a:latin typeface="Cambria Math" panose="02040503050406030204" pitchFamily="18" charset="0"/>
                            </a:rPr>
                            <m:t>1</m:t>
                          </m:r>
                        </m:sub>
                      </m:sSub>
                      <m:r>
                        <a:rPr lang="en-SG" b="0" i="1" smtClean="0">
                          <a:latin typeface="Cambria Math" panose="02040503050406030204" pitchFamily="18" charset="0"/>
                        </a:rPr>
                        <m:t>+3</m:t>
                      </m:r>
                      <m:sSup>
                        <m:sSupPr>
                          <m:ctrlPr>
                            <a:rPr lang="en-SG" i="1" smtClean="0">
                              <a:latin typeface="Cambria Math" panose="02040503050406030204" pitchFamily="18" charset="0"/>
                            </a:rPr>
                          </m:ctrlPr>
                        </m:sSupPr>
                        <m:e>
                          <m:r>
                            <a:rPr lang="en-SG" b="0" i="1" smtClean="0">
                              <a:latin typeface="Cambria Math" panose="02040503050406030204" pitchFamily="18" charset="0"/>
                            </a:rPr>
                            <m:t>𝑡</m:t>
                          </m:r>
                        </m:e>
                        <m:sup>
                          <m:r>
                            <a:rPr lang="en-SG" i="1" smtClean="0">
                              <a:latin typeface="Cambria Math" panose="02040503050406030204" pitchFamily="18" charset="0"/>
                            </a:rPr>
                            <m:t>2</m:t>
                          </m:r>
                        </m:sup>
                      </m:sSup>
                      <m:d>
                        <m:dPr>
                          <m:ctrlPr>
                            <a:rPr lang="en-SG" b="0" i="1" smtClean="0">
                              <a:latin typeface="Cambria Math" panose="02040503050406030204" pitchFamily="18" charset="0"/>
                            </a:rPr>
                          </m:ctrlPr>
                        </m:dPr>
                        <m:e>
                          <m:r>
                            <a:rPr lang="en-SG" b="0" i="1" smtClean="0">
                              <a:latin typeface="Cambria Math" panose="02040503050406030204" pitchFamily="18" charset="0"/>
                            </a:rPr>
                            <m:t>1−</m:t>
                          </m:r>
                          <m:r>
                            <a:rPr lang="en-SG" b="0" i="1" smtClean="0">
                              <a:latin typeface="Cambria Math" panose="02040503050406030204" pitchFamily="18" charset="0"/>
                            </a:rPr>
                            <m:t>𝑡</m:t>
                          </m:r>
                        </m:e>
                      </m:d>
                      <m:sSub>
                        <m:sSubPr>
                          <m:ctrlPr>
                            <a:rPr lang="en-SG" b="0" i="1" smtClean="0">
                              <a:latin typeface="Cambria Math" panose="02040503050406030204" pitchFamily="18" charset="0"/>
                            </a:rPr>
                          </m:ctrlPr>
                        </m:sSubPr>
                        <m:e>
                          <m:r>
                            <a:rPr lang="en-SG" b="1">
                              <a:latin typeface="Cambria Math" panose="02040503050406030204" pitchFamily="18" charset="0"/>
                            </a:rPr>
                            <m:t>𝐩</m:t>
                          </m:r>
                        </m:e>
                        <m:sub>
                          <m:r>
                            <a:rPr lang="en-SG" b="0" i="1" smtClean="0">
                              <a:latin typeface="Cambria Math" panose="02040503050406030204" pitchFamily="18" charset="0"/>
                            </a:rPr>
                            <m:t>2</m:t>
                          </m:r>
                        </m:sub>
                      </m:sSub>
                      <m:r>
                        <a:rPr lang="en-SG" b="0" i="1" smtClean="0">
                          <a:latin typeface="Cambria Math" panose="02040503050406030204" pitchFamily="18" charset="0"/>
                        </a:rPr>
                        <m:t>+</m:t>
                      </m:r>
                      <m:sSup>
                        <m:sSupPr>
                          <m:ctrlPr>
                            <a:rPr lang="en-SG" b="0" i="1" smtClean="0">
                              <a:latin typeface="Cambria Math" panose="02040503050406030204" pitchFamily="18" charset="0"/>
                            </a:rPr>
                          </m:ctrlPr>
                        </m:sSupPr>
                        <m:e>
                          <m:r>
                            <a:rPr lang="en-SG" b="0" i="1" smtClean="0">
                              <a:latin typeface="Cambria Math" panose="02040503050406030204" pitchFamily="18" charset="0"/>
                            </a:rPr>
                            <m:t>𝑡</m:t>
                          </m:r>
                        </m:e>
                        <m:sup>
                          <m:r>
                            <a:rPr lang="en-SG" b="0" i="1" smtClean="0">
                              <a:latin typeface="Cambria Math" panose="02040503050406030204" pitchFamily="18" charset="0"/>
                            </a:rPr>
                            <m:t>3</m:t>
                          </m:r>
                        </m:sup>
                      </m:sSup>
                      <m:sSub>
                        <m:sSubPr>
                          <m:ctrlPr>
                            <a:rPr lang="en-SG" b="0" i="1" smtClean="0">
                              <a:latin typeface="Cambria Math" panose="02040503050406030204" pitchFamily="18" charset="0"/>
                            </a:rPr>
                          </m:ctrlPr>
                        </m:sSubPr>
                        <m:e>
                          <m:r>
                            <a:rPr lang="en-SG" b="1">
                              <a:latin typeface="Cambria Math" panose="02040503050406030204" pitchFamily="18" charset="0"/>
                            </a:rPr>
                            <m:t>𝐩</m:t>
                          </m:r>
                          <m:r>
                            <m:rPr>
                              <m:nor/>
                            </m:rPr>
                            <a:rPr lang="en-SG" b="1" dirty="0"/>
                            <m:t> </m:t>
                          </m:r>
                        </m:e>
                        <m:sub>
                          <m:r>
                            <a:rPr lang="en-SG" b="0" i="1" smtClean="0">
                              <a:latin typeface="Cambria Math" panose="02040503050406030204" pitchFamily="18" charset="0"/>
                            </a:rPr>
                            <m:t>3</m:t>
                          </m:r>
                        </m:sub>
                      </m:sSub>
                    </m:oMath>
                  </m:oMathPara>
                </a14:m>
                <a:endParaRPr lang="en-SG" dirty="0" smtClean="0"/>
              </a:p>
              <a:p>
                <a:pPr marL="457200" lvl="1" indent="0">
                  <a:buNone/>
                </a:pPr>
                <a:r>
                  <a:rPr lang="en-SG" dirty="0" smtClean="0"/>
                  <a:t>with matrix representation</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13913" y="1588656"/>
                <a:ext cx="7701951" cy="4913744"/>
              </a:xfrm>
              <a:blipFill>
                <a:blip r:embed="rId3"/>
                <a:stretch>
                  <a:fillRect l="-1425" t="-2109"/>
                </a:stretch>
              </a:blipFill>
            </p:spPr>
            <p:txBody>
              <a:bodyPr/>
              <a:lstStyle/>
              <a:p>
                <a:r>
                  <a:rPr lang="en-SG">
                    <a:noFill/>
                  </a:rPr>
                  <a:t> </a:t>
                </a:r>
              </a:p>
            </p:txBody>
          </p:sp>
        </mc:Fallback>
      </mc:AlternateContent>
      <p:pic>
        <p:nvPicPr>
          <p:cNvPr id="4" name="图片 3"/>
          <p:cNvPicPr>
            <a:picLocks noChangeAspect="1"/>
          </p:cNvPicPr>
          <p:nvPr/>
        </p:nvPicPr>
        <p:blipFill>
          <a:blip r:embed="rId4"/>
          <a:stretch>
            <a:fillRect/>
          </a:stretch>
        </p:blipFill>
        <p:spPr>
          <a:xfrm>
            <a:off x="8520447" y="4759502"/>
            <a:ext cx="3134302" cy="1375063"/>
          </a:xfrm>
          <a:prstGeom prst="rect">
            <a:avLst/>
          </a:prstGeom>
        </p:spPr>
      </p:pic>
      <p:pic>
        <p:nvPicPr>
          <p:cNvPr id="7" name="图片 6"/>
          <p:cNvPicPr>
            <a:picLocks noChangeAspect="1"/>
          </p:cNvPicPr>
          <p:nvPr/>
        </p:nvPicPr>
        <p:blipFill>
          <a:blip r:embed="rId5"/>
          <a:stretch>
            <a:fillRect/>
          </a:stretch>
        </p:blipFill>
        <p:spPr>
          <a:xfrm>
            <a:off x="4224481" y="2089364"/>
            <a:ext cx="3627074" cy="747851"/>
          </a:xfrm>
          <a:prstGeom prst="rect">
            <a:avLst/>
          </a:prstGeom>
        </p:spPr>
      </p:pic>
      <p:pic>
        <p:nvPicPr>
          <p:cNvPr id="8" name="图片 7"/>
          <p:cNvPicPr>
            <a:picLocks noChangeAspect="1"/>
          </p:cNvPicPr>
          <p:nvPr/>
        </p:nvPicPr>
        <p:blipFill>
          <a:blip r:embed="rId6"/>
          <a:stretch>
            <a:fillRect/>
          </a:stretch>
        </p:blipFill>
        <p:spPr>
          <a:xfrm>
            <a:off x="4464888" y="3030098"/>
            <a:ext cx="2983384" cy="739926"/>
          </a:xfrm>
          <a:prstGeom prst="rect">
            <a:avLst/>
          </a:prstGeom>
        </p:spPr>
      </p:pic>
      <p:graphicFrame>
        <p:nvGraphicFramePr>
          <p:cNvPr id="9" name="对象 8"/>
          <p:cNvGraphicFramePr>
            <a:graphicFrameLocks noChangeAspect="1"/>
          </p:cNvGraphicFramePr>
          <p:nvPr>
            <p:extLst>
              <p:ext uri="{D42A27DB-BD31-4B8C-83A1-F6EECF244321}">
                <p14:modId xmlns:p14="http://schemas.microsoft.com/office/powerpoint/2010/main" val="3447103398"/>
              </p:ext>
            </p:extLst>
          </p:nvPr>
        </p:nvGraphicFramePr>
        <p:xfrm>
          <a:off x="2554288" y="4903641"/>
          <a:ext cx="5232400" cy="1654175"/>
        </p:xfrm>
        <a:graphic>
          <a:graphicData uri="http://schemas.openxmlformats.org/presentationml/2006/ole">
            <mc:AlternateContent xmlns:mc="http://schemas.openxmlformats.org/markup-compatibility/2006">
              <mc:Choice xmlns:v="urn:schemas-microsoft-com:vml" Requires="v">
                <p:oleObj spid="_x0000_s19020" name="Equation" r:id="rId7" imgW="2971800" imgH="939600" progId="Equation.DSMT4">
                  <p:embed/>
                </p:oleObj>
              </mc:Choice>
              <mc:Fallback>
                <p:oleObj name="Equation" r:id="rId7" imgW="2971800" imgH="939600" progId="Equation.DSMT4">
                  <p:embed/>
                  <p:pic>
                    <p:nvPicPr>
                      <p:cNvPr id="0" name=""/>
                      <p:cNvPicPr/>
                      <p:nvPr/>
                    </p:nvPicPr>
                    <p:blipFill>
                      <a:blip r:embed="rId8"/>
                      <a:stretch>
                        <a:fillRect/>
                      </a:stretch>
                    </p:blipFill>
                    <p:spPr>
                      <a:xfrm>
                        <a:off x="2554288" y="4903641"/>
                        <a:ext cx="5232400" cy="1654175"/>
                      </a:xfrm>
                      <a:prstGeom prst="rect">
                        <a:avLst/>
                      </a:prstGeom>
                    </p:spPr>
                  </p:pic>
                </p:oleObj>
              </mc:Fallback>
            </mc:AlternateContent>
          </a:graphicData>
        </a:graphic>
      </p:graphicFrame>
      <p:pic>
        <p:nvPicPr>
          <p:cNvPr id="11" name="图片 10"/>
          <p:cNvPicPr>
            <a:picLocks noChangeAspect="1"/>
          </p:cNvPicPr>
          <p:nvPr/>
        </p:nvPicPr>
        <p:blipFill>
          <a:blip r:embed="rId9"/>
          <a:stretch>
            <a:fillRect/>
          </a:stretch>
        </p:blipFill>
        <p:spPr>
          <a:xfrm>
            <a:off x="8248370" y="1724581"/>
            <a:ext cx="3678455" cy="2745944"/>
          </a:xfrm>
          <a:prstGeom prst="rect">
            <a:avLst/>
          </a:prstGeom>
        </p:spPr>
      </p:pic>
    </p:spTree>
    <p:extLst>
      <p:ext uri="{BB962C8B-B14F-4D97-AF65-F5344CB8AC3E}">
        <p14:creationId xmlns:p14="http://schemas.microsoft.com/office/powerpoint/2010/main" val="362901427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3913" y="365124"/>
            <a:ext cx="8098766" cy="1325563"/>
          </a:xfrm>
        </p:spPr>
        <p:txBody>
          <a:bodyPr>
            <a:normAutofit/>
          </a:bodyPr>
          <a:lstStyle/>
          <a:p>
            <a:r>
              <a:rPr lang="en-SG" dirty="0"/>
              <a:t>Geometry of curve </a:t>
            </a:r>
            <a:r>
              <a:rPr lang="en-SG" dirty="0" smtClean="0"/>
              <a:t>– </a:t>
            </a:r>
            <a:r>
              <a:rPr lang="en-SG" dirty="0"/>
              <a:t>Bezier </a:t>
            </a:r>
            <a:r>
              <a:rPr lang="en-SG" dirty="0" smtClean="0"/>
              <a:t>curves</a:t>
            </a:r>
            <a:endParaRPr lang="en-SG" dirty="0"/>
          </a:p>
        </p:txBody>
      </p:sp>
      <p:sp>
        <p:nvSpPr>
          <p:cNvPr id="3" name="内容占位符 2"/>
          <p:cNvSpPr>
            <a:spLocks noGrp="1"/>
          </p:cNvSpPr>
          <p:nvPr>
            <p:ph idx="1"/>
          </p:nvPr>
        </p:nvSpPr>
        <p:spPr>
          <a:xfrm>
            <a:off x="613915" y="1825624"/>
            <a:ext cx="6911350" cy="4676775"/>
          </a:xfrm>
        </p:spPr>
        <p:txBody>
          <a:bodyPr/>
          <a:lstStyle/>
          <a:p>
            <a:r>
              <a:rPr lang="en-SG" dirty="0" smtClean="0"/>
              <a:t>Global control. Changing one of control points affects the shape of whole curve.</a:t>
            </a:r>
          </a:p>
          <a:p>
            <a:r>
              <a:rPr lang="en-SG" dirty="0" smtClean="0"/>
              <a:t>The degree of equation </a:t>
            </a:r>
            <a:r>
              <a:rPr lang="en-SG" dirty="0"/>
              <a:t>depends </a:t>
            </a:r>
            <a:r>
              <a:rPr lang="en-SG" dirty="0" smtClean="0"/>
              <a:t>heavily on the number of control points, which means that the more control points you give, the less efficient it is to generate the curve.</a:t>
            </a:r>
          </a:p>
          <a:p>
            <a:pPr marL="0" indent="0">
              <a:buNone/>
            </a:pPr>
            <a:endParaRPr lang="en-SG" dirty="0" smtClean="0"/>
          </a:p>
        </p:txBody>
      </p:sp>
      <p:pic>
        <p:nvPicPr>
          <p:cNvPr id="4" name="图片 3"/>
          <p:cNvPicPr>
            <a:picLocks noChangeAspect="1"/>
          </p:cNvPicPr>
          <p:nvPr/>
        </p:nvPicPr>
        <p:blipFill>
          <a:blip r:embed="rId2"/>
          <a:stretch>
            <a:fillRect/>
          </a:stretch>
        </p:blipFill>
        <p:spPr>
          <a:xfrm>
            <a:off x="8186792" y="2938126"/>
            <a:ext cx="3133616" cy="1426588"/>
          </a:xfrm>
          <a:prstGeom prst="rect">
            <a:avLst/>
          </a:prstGeom>
        </p:spPr>
      </p:pic>
    </p:spTree>
    <p:extLst>
      <p:ext uri="{BB962C8B-B14F-4D97-AF65-F5344CB8AC3E}">
        <p14:creationId xmlns:p14="http://schemas.microsoft.com/office/powerpoint/2010/main" val="28676068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Geometry of curve – </a:t>
            </a:r>
            <a:r>
              <a:rPr lang="en-SG" dirty="0" smtClean="0"/>
              <a:t>Cubic spline curves</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825625"/>
                <a:ext cx="7399844" cy="4351338"/>
              </a:xfrm>
            </p:spPr>
            <p:txBody>
              <a:bodyPr>
                <a:normAutofit fontScale="92500" lnSpcReduction="10000"/>
              </a:bodyPr>
              <a:lstStyle/>
              <a:p>
                <a:r>
                  <a:rPr lang="en-SG" dirty="0" smtClean="0"/>
                  <a:t>Interpolation by piecewise cubic curve with function of </a:t>
                </a:r>
              </a:p>
              <a:p>
                <a:pPr marL="457200" lvl="1" indent="0">
                  <a:buNone/>
                </a:pPr>
                <a14:m>
                  <m:oMathPara xmlns:m="http://schemas.openxmlformats.org/officeDocument/2006/math">
                    <m:oMathParaPr>
                      <m:jc m:val="centerGroup"/>
                    </m:oMathParaPr>
                    <m:oMath xmlns:m="http://schemas.openxmlformats.org/officeDocument/2006/math">
                      <m:r>
                        <m:rPr>
                          <m:sty m:val="p"/>
                        </m:rPr>
                        <a:rPr lang="en-SG" b="0" i="0" smtClean="0">
                          <a:latin typeface="Cambria Math" panose="02040503050406030204" pitchFamily="18" charset="0"/>
                        </a:rPr>
                        <m:t>y</m:t>
                      </m:r>
                      <m:r>
                        <a:rPr lang="en-SG" b="0" i="0" smtClean="0">
                          <a:latin typeface="Cambria Math" panose="02040503050406030204" pitchFamily="18" charset="0"/>
                        </a:rPr>
                        <m:t>=</m:t>
                      </m:r>
                      <m:r>
                        <a:rPr lang="en-SG" b="0" i="1" smtClean="0">
                          <a:latin typeface="Cambria Math" panose="02040503050406030204" pitchFamily="18" charset="0"/>
                        </a:rPr>
                        <m:t>𝑎</m:t>
                      </m:r>
                      <m:sSup>
                        <m:sSupPr>
                          <m:ctrlPr>
                            <a:rPr lang="en-SG" b="0" i="1" smtClean="0">
                              <a:latin typeface="Cambria Math" panose="02040503050406030204" pitchFamily="18" charset="0"/>
                            </a:rPr>
                          </m:ctrlPr>
                        </m:sSupPr>
                        <m:e>
                          <m:r>
                            <a:rPr lang="en-SG" b="0" i="1" smtClean="0">
                              <a:latin typeface="Cambria Math" panose="02040503050406030204" pitchFamily="18" charset="0"/>
                            </a:rPr>
                            <m:t>𝑥</m:t>
                          </m:r>
                        </m:e>
                        <m:sup>
                          <m:r>
                            <a:rPr lang="en-SG" b="0" i="1" smtClean="0">
                              <a:latin typeface="Cambria Math" panose="02040503050406030204" pitchFamily="18" charset="0"/>
                            </a:rPr>
                            <m:t>3</m:t>
                          </m:r>
                        </m:sup>
                      </m:sSup>
                      <m:r>
                        <a:rPr lang="en-SG" b="0" i="1" smtClean="0">
                          <a:latin typeface="Cambria Math" panose="02040503050406030204" pitchFamily="18" charset="0"/>
                        </a:rPr>
                        <m:t>+</m:t>
                      </m:r>
                      <m:r>
                        <a:rPr lang="en-SG" b="0" i="1" smtClean="0">
                          <a:latin typeface="Cambria Math" panose="02040503050406030204" pitchFamily="18" charset="0"/>
                        </a:rPr>
                        <m:t>𝑏</m:t>
                      </m:r>
                      <m:sSup>
                        <m:sSupPr>
                          <m:ctrlPr>
                            <a:rPr lang="en-SG" b="0" i="1" smtClean="0">
                              <a:latin typeface="Cambria Math" panose="02040503050406030204" pitchFamily="18" charset="0"/>
                            </a:rPr>
                          </m:ctrlPr>
                        </m:sSupPr>
                        <m:e>
                          <m:r>
                            <a:rPr lang="en-SG" b="0" i="1" smtClean="0">
                              <a:latin typeface="Cambria Math" panose="02040503050406030204" pitchFamily="18" charset="0"/>
                            </a:rPr>
                            <m:t>𝑥</m:t>
                          </m:r>
                        </m:e>
                        <m:sup>
                          <m:r>
                            <a:rPr lang="en-SG" b="0" i="1" smtClean="0">
                              <a:latin typeface="Cambria Math" panose="02040503050406030204" pitchFamily="18" charset="0"/>
                            </a:rPr>
                            <m:t>2</m:t>
                          </m:r>
                        </m:sup>
                      </m:sSup>
                      <m:r>
                        <a:rPr lang="en-SG" b="0" i="1" smtClean="0">
                          <a:latin typeface="Cambria Math" panose="02040503050406030204" pitchFamily="18" charset="0"/>
                        </a:rPr>
                        <m:t>+</m:t>
                      </m:r>
                      <m:r>
                        <a:rPr lang="en-SG" b="0" i="1" smtClean="0">
                          <a:latin typeface="Cambria Math" panose="02040503050406030204" pitchFamily="18" charset="0"/>
                        </a:rPr>
                        <m:t>𝑐𝑥</m:t>
                      </m:r>
                      <m:r>
                        <a:rPr lang="en-SG" b="0" i="1" smtClean="0">
                          <a:latin typeface="Cambria Math" panose="02040503050406030204" pitchFamily="18" charset="0"/>
                        </a:rPr>
                        <m:t>+</m:t>
                      </m:r>
                      <m:r>
                        <a:rPr lang="en-SG" b="0" i="1" smtClean="0">
                          <a:latin typeface="Cambria Math" panose="02040503050406030204" pitchFamily="18" charset="0"/>
                        </a:rPr>
                        <m:t>𝑑</m:t>
                      </m:r>
                    </m:oMath>
                  </m:oMathPara>
                </a14:m>
                <a:endParaRPr lang="en-SG" dirty="0" smtClean="0"/>
              </a:p>
              <a:p>
                <a:r>
                  <a:rPr lang="en-SG" dirty="0" smtClean="0"/>
                  <a:t>Requirements:</a:t>
                </a:r>
              </a:p>
              <a:p>
                <a:pPr lvl="1">
                  <a:buFont typeface="Wingdings" panose="05000000000000000000" pitchFamily="2" charset="2"/>
                  <a:buChar char="ü"/>
                </a:pPr>
                <a:r>
                  <a:rPr lang="en-SG" dirty="0" smtClean="0"/>
                  <a:t>Continuous at joint points</a:t>
                </a:r>
              </a:p>
              <a:p>
                <a:pPr lvl="1">
                  <a:buFont typeface="Wingdings" panose="05000000000000000000" pitchFamily="2" charset="2"/>
                  <a:buChar char="ü"/>
                </a:pPr>
                <a:r>
                  <a:rPr lang="en-SG" dirty="0" smtClean="0"/>
                  <a:t>The first and second derivatives are also continuous at joint points</a:t>
                </a:r>
              </a:p>
              <a:p>
                <a:pPr lvl="1">
                  <a:buFont typeface="Wingdings" panose="05000000000000000000" pitchFamily="2" charset="2"/>
                  <a:buChar char="ü"/>
                </a:pPr>
                <a:r>
                  <a:rPr lang="en-SG" dirty="0" smtClean="0"/>
                  <a:t>The second derivative equal to zero at the end of point</a:t>
                </a:r>
              </a:p>
              <a:p>
                <a:r>
                  <a:rPr lang="en-SG" dirty="0" smtClean="0"/>
                  <a:t>Given any three points, there are 8 equations meet the above requirements, which can be solved for 2 cubic curves.</a:t>
                </a:r>
              </a:p>
              <a:p>
                <a:r>
                  <a:rPr lang="en-SG" dirty="0"/>
                  <a:t>Locally control the shape of </a:t>
                </a:r>
                <a:r>
                  <a:rPr lang="en-SG" dirty="0" smtClean="0"/>
                  <a:t>curves</a:t>
                </a:r>
              </a:p>
              <a:p>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825625"/>
                <a:ext cx="7399844" cy="4351338"/>
              </a:xfrm>
              <a:blipFill>
                <a:blip r:embed="rId2"/>
                <a:stretch>
                  <a:fillRect l="-1319" t="-2801" r="-412" b="-1681"/>
                </a:stretch>
              </a:blipFill>
            </p:spPr>
            <p:txBody>
              <a:bodyPr/>
              <a:lstStyle/>
              <a:p>
                <a:r>
                  <a:rPr lang="en-SG">
                    <a:noFill/>
                  </a:rPr>
                  <a:t> </a:t>
                </a:r>
              </a:p>
            </p:txBody>
          </p:sp>
        </mc:Fallback>
      </mc:AlternateContent>
      <p:sp>
        <p:nvSpPr>
          <p:cNvPr id="4" name="流程图: 接点 3"/>
          <p:cNvSpPr/>
          <p:nvPr/>
        </p:nvSpPr>
        <p:spPr>
          <a:xfrm>
            <a:off x="9622765" y="1869708"/>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流程图: 接点 4"/>
          <p:cNvSpPr/>
          <p:nvPr/>
        </p:nvSpPr>
        <p:spPr>
          <a:xfrm>
            <a:off x="10304252" y="2497302"/>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流程图: 接点 10"/>
          <p:cNvSpPr/>
          <p:nvPr/>
        </p:nvSpPr>
        <p:spPr>
          <a:xfrm>
            <a:off x="9023228" y="2552693"/>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流程图: 接点 12"/>
          <p:cNvSpPr/>
          <p:nvPr/>
        </p:nvSpPr>
        <p:spPr>
          <a:xfrm>
            <a:off x="9622765" y="3301693"/>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流程图: 接点 13"/>
          <p:cNvSpPr/>
          <p:nvPr/>
        </p:nvSpPr>
        <p:spPr>
          <a:xfrm>
            <a:off x="10304252" y="3929287"/>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流程图: 接点 14"/>
          <p:cNvSpPr/>
          <p:nvPr/>
        </p:nvSpPr>
        <p:spPr>
          <a:xfrm>
            <a:off x="9023228" y="3984678"/>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流程图: 接点 15"/>
          <p:cNvSpPr/>
          <p:nvPr/>
        </p:nvSpPr>
        <p:spPr>
          <a:xfrm>
            <a:off x="9622765" y="4715744"/>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流程图: 接点 16"/>
          <p:cNvSpPr/>
          <p:nvPr/>
        </p:nvSpPr>
        <p:spPr>
          <a:xfrm>
            <a:off x="10304252" y="5343338"/>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流程图: 接点 17"/>
          <p:cNvSpPr/>
          <p:nvPr/>
        </p:nvSpPr>
        <p:spPr>
          <a:xfrm>
            <a:off x="9023228" y="5398729"/>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0" name="直接连接符 19"/>
          <p:cNvCxnSpPr>
            <a:stCxn id="4" idx="3"/>
            <a:endCxn id="11" idx="7"/>
          </p:cNvCxnSpPr>
          <p:nvPr/>
        </p:nvCxnSpPr>
        <p:spPr>
          <a:xfrm flipH="1">
            <a:off x="9148401" y="1994881"/>
            <a:ext cx="495840" cy="5792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5" idx="1"/>
          </p:cNvCxnSpPr>
          <p:nvPr/>
        </p:nvCxnSpPr>
        <p:spPr>
          <a:xfrm flipH="1" flipV="1">
            <a:off x="9998015" y="1825625"/>
            <a:ext cx="327713" cy="6931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15" idx="7"/>
            <a:endCxn id="13" idx="3"/>
          </p:cNvCxnSpPr>
          <p:nvPr/>
        </p:nvCxnSpPr>
        <p:spPr>
          <a:xfrm flipV="1">
            <a:off x="9148401" y="3426866"/>
            <a:ext cx="495840" cy="5792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14" idx="5"/>
            <a:endCxn id="13" idx="1"/>
          </p:cNvCxnSpPr>
          <p:nvPr/>
        </p:nvCxnSpPr>
        <p:spPr>
          <a:xfrm flipH="1" flipV="1">
            <a:off x="9644241" y="3323169"/>
            <a:ext cx="785184" cy="731291"/>
          </a:xfrm>
          <a:prstGeom prst="line">
            <a:avLst/>
          </a:prstGeom>
        </p:spPr>
        <p:style>
          <a:lnRef idx="1">
            <a:schemeClr val="accent1"/>
          </a:lnRef>
          <a:fillRef idx="0">
            <a:schemeClr val="accent1"/>
          </a:fillRef>
          <a:effectRef idx="0">
            <a:schemeClr val="accent1"/>
          </a:effectRef>
          <a:fontRef idx="minor">
            <a:schemeClr val="tx1"/>
          </a:fontRef>
        </p:style>
      </p:cxnSp>
      <p:sp>
        <p:nvSpPr>
          <p:cNvPr id="34" name="任意多边形 33"/>
          <p:cNvSpPr/>
          <p:nvPr/>
        </p:nvSpPr>
        <p:spPr>
          <a:xfrm>
            <a:off x="9083615" y="4787277"/>
            <a:ext cx="1311215" cy="699123"/>
          </a:xfrm>
          <a:custGeom>
            <a:avLst/>
            <a:gdLst>
              <a:gd name="connsiteX0" fmla="*/ 0 w 1311215"/>
              <a:gd name="connsiteY0" fmla="*/ 699123 h 699123"/>
              <a:gd name="connsiteX1" fmla="*/ 603849 w 1311215"/>
              <a:gd name="connsiteY1" fmla="*/ 383 h 699123"/>
              <a:gd name="connsiteX2" fmla="*/ 1311215 w 1311215"/>
              <a:gd name="connsiteY2" fmla="*/ 621485 h 699123"/>
            </a:gdLst>
            <a:ahLst/>
            <a:cxnLst>
              <a:cxn ang="0">
                <a:pos x="connsiteX0" y="connsiteY0"/>
              </a:cxn>
              <a:cxn ang="0">
                <a:pos x="connsiteX1" y="connsiteY1"/>
              </a:cxn>
              <a:cxn ang="0">
                <a:pos x="connsiteX2" y="connsiteY2"/>
              </a:cxn>
            </a:cxnLst>
            <a:rect l="l" t="t" r="r" b="b"/>
            <a:pathLst>
              <a:path w="1311215" h="699123">
                <a:moveTo>
                  <a:pt x="0" y="699123"/>
                </a:moveTo>
                <a:cubicBezTo>
                  <a:pt x="192656" y="356223"/>
                  <a:pt x="385313" y="13323"/>
                  <a:pt x="603849" y="383"/>
                </a:cubicBezTo>
                <a:cubicBezTo>
                  <a:pt x="822385" y="-12557"/>
                  <a:pt x="1066800" y="304464"/>
                  <a:pt x="1311215" y="62148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76707109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Geometry of curve – B-spline </a:t>
            </a:r>
            <a:r>
              <a:rPr lang="en-SG" dirty="0" smtClean="0"/>
              <a:t>curves</a:t>
            </a:r>
            <a:endParaRPr lang="en-SG" dirty="0"/>
          </a:p>
        </p:txBody>
      </p:sp>
      <p:sp>
        <p:nvSpPr>
          <p:cNvPr id="3" name="内容占位符 2"/>
          <p:cNvSpPr>
            <a:spLocks noGrp="1"/>
          </p:cNvSpPr>
          <p:nvPr>
            <p:ph idx="1"/>
          </p:nvPr>
        </p:nvSpPr>
        <p:spPr/>
        <p:txBody>
          <a:bodyPr>
            <a:normAutofit lnSpcReduction="10000"/>
          </a:bodyPr>
          <a:lstStyle/>
          <a:p>
            <a:r>
              <a:rPr lang="en-SG" dirty="0" smtClean="0"/>
              <a:t>B-spline shorted from Basis Spline, is a generalisation </a:t>
            </a:r>
            <a:r>
              <a:rPr lang="en-SG" dirty="0"/>
              <a:t>of </a:t>
            </a:r>
            <a:r>
              <a:rPr lang="en-SG" dirty="0" smtClean="0"/>
              <a:t>Bezier curve. In other words, a Bezier is a special case of B-spline.</a:t>
            </a:r>
          </a:p>
          <a:p>
            <a:r>
              <a:rPr lang="en-SG" dirty="0" smtClean="0"/>
              <a:t>Separate curve degree from the number of given points, which means B-spline curve has </a:t>
            </a:r>
            <a:r>
              <a:rPr lang="en-SG" dirty="0"/>
              <a:t>the flexibility of choosing the degree of the curve irrespective of the number of control points. </a:t>
            </a:r>
            <a:endParaRPr lang="en-SG" dirty="0" smtClean="0"/>
          </a:p>
          <a:p>
            <a:r>
              <a:rPr lang="en-SG" dirty="0" smtClean="0"/>
              <a:t>B-splines </a:t>
            </a:r>
            <a:r>
              <a:rPr lang="en-SG" dirty="0"/>
              <a:t>can be of any </a:t>
            </a:r>
            <a:r>
              <a:rPr lang="en-SG" dirty="0" smtClean="0"/>
              <a:t>degree, but the </a:t>
            </a:r>
            <a:r>
              <a:rPr lang="en-SG" dirty="0"/>
              <a:t>degrees 2 or 3 </a:t>
            </a:r>
            <a:r>
              <a:rPr lang="en-SG" dirty="0" smtClean="0"/>
              <a:t>is the most useful </a:t>
            </a:r>
            <a:r>
              <a:rPr lang="en-SG" dirty="0"/>
              <a:t>in computer graphics</a:t>
            </a:r>
            <a:r>
              <a:rPr lang="en-SG" dirty="0" smtClean="0"/>
              <a:t>.</a:t>
            </a:r>
          </a:p>
          <a:p>
            <a:r>
              <a:rPr lang="en-SG" dirty="0" smtClean="0"/>
              <a:t>A B-spline is a smoothly joined piecewise parametric </a:t>
            </a:r>
            <a:r>
              <a:rPr lang="en-SG" dirty="0"/>
              <a:t>polynomial </a:t>
            </a:r>
            <a:r>
              <a:rPr lang="en-SG" dirty="0" smtClean="0"/>
              <a:t>curve</a:t>
            </a:r>
          </a:p>
          <a:p>
            <a:r>
              <a:rPr lang="en-SG" dirty="0" smtClean="0"/>
              <a:t>B-spline can be use as both interpolation and approximation.</a:t>
            </a:r>
            <a:endParaRPr lang="en-SG" dirty="0"/>
          </a:p>
        </p:txBody>
      </p:sp>
    </p:spTree>
    <p:extLst>
      <p:ext uri="{BB962C8B-B14F-4D97-AF65-F5344CB8AC3E}">
        <p14:creationId xmlns:p14="http://schemas.microsoft.com/office/powerpoint/2010/main" val="48484736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964066"/>
          </a:xfrm>
        </p:spPr>
        <p:txBody>
          <a:bodyPr>
            <a:normAutofit/>
          </a:bodyPr>
          <a:lstStyle/>
          <a:p>
            <a:r>
              <a:rPr lang="en-SG" dirty="0"/>
              <a:t>Geometry of curve – B-spline </a:t>
            </a:r>
            <a:r>
              <a:rPr lang="en-SG" dirty="0" smtClean="0"/>
              <a:t>curves</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329192"/>
                <a:ext cx="10515600" cy="4847771"/>
              </a:xfrm>
            </p:spPr>
            <p:txBody>
              <a:bodyPr/>
              <a:lstStyle/>
              <a:p>
                <a:r>
                  <a:rPr lang="en-SG" dirty="0" smtClean="0"/>
                  <a:t>Similar to the form of a Bezier curve, a B-spline uses the basis functions of degree k and n+1 data points to define,</a:t>
                </a:r>
              </a:p>
              <a:p>
                <a:pPr marL="0" indent="0">
                  <a:buNone/>
                </a:pPr>
                <a:endParaRPr lang="en-SG" dirty="0" smtClean="0"/>
              </a:p>
              <a:p>
                <a:pPr marL="0" indent="0">
                  <a:buNone/>
                </a:pPr>
                <a:r>
                  <a:rPr lang="en-SG" dirty="0" smtClean="0"/>
                  <a:t>where </a:t>
                </a:r>
                <a14:m>
                  <m:oMath xmlns:m="http://schemas.openxmlformats.org/officeDocument/2006/math">
                    <m:sSub>
                      <m:sSubPr>
                        <m:ctrlPr>
                          <a:rPr lang="en-SG" i="1" smtClean="0">
                            <a:latin typeface="Cambria Math" panose="02040503050406030204" pitchFamily="18" charset="0"/>
                          </a:rPr>
                        </m:ctrlPr>
                      </m:sSubPr>
                      <m:e>
                        <m:r>
                          <a:rPr lang="en-SG" b="0" i="1" smtClean="0">
                            <a:latin typeface="Cambria Math" panose="02040503050406030204" pitchFamily="18" charset="0"/>
                          </a:rPr>
                          <m:t>𝑁</m:t>
                        </m:r>
                      </m:e>
                      <m:sub>
                        <m:r>
                          <a:rPr lang="en-SG" b="0" i="1" smtClean="0">
                            <a:latin typeface="Cambria Math" panose="02040503050406030204" pitchFamily="18" charset="0"/>
                          </a:rPr>
                          <m:t>𝑖</m:t>
                        </m:r>
                        <m:r>
                          <a:rPr lang="en-SG" b="0" i="1" smtClean="0">
                            <a:latin typeface="Cambria Math" panose="02040503050406030204" pitchFamily="18" charset="0"/>
                          </a:rPr>
                          <m:t>,</m:t>
                        </m:r>
                        <m:r>
                          <a:rPr lang="en-SG" b="0" i="1" smtClean="0">
                            <a:latin typeface="Cambria Math" panose="02040503050406030204" pitchFamily="18" charset="0"/>
                          </a:rPr>
                          <m:t>𝑘</m:t>
                        </m:r>
                        <m:r>
                          <a:rPr lang="en-SG" b="0" i="1" smtClean="0">
                            <a:latin typeface="Cambria Math" panose="02040503050406030204" pitchFamily="18" charset="0"/>
                          </a:rPr>
                          <m:t>+1</m:t>
                        </m:r>
                      </m:sub>
                    </m:sSub>
                    <m:d>
                      <m:dPr>
                        <m:ctrlPr>
                          <a:rPr lang="en-SG" b="0" i="1" smtClean="0">
                            <a:latin typeface="Cambria Math" panose="02040503050406030204" pitchFamily="18" charset="0"/>
                          </a:rPr>
                        </m:ctrlPr>
                      </m:dPr>
                      <m:e>
                        <m:r>
                          <a:rPr lang="en-SG" b="0" i="1" smtClean="0">
                            <a:latin typeface="Cambria Math" panose="02040503050406030204" pitchFamily="18" charset="0"/>
                          </a:rPr>
                          <m:t>𝑡</m:t>
                        </m:r>
                      </m:e>
                    </m:d>
                  </m:oMath>
                </a14:m>
                <a:r>
                  <a:rPr lang="en-SG" dirty="0" smtClean="0"/>
                  <a:t> are the iterated basis functions of order </a:t>
                </a:r>
                <a:r>
                  <a:rPr lang="en-SG" i="1" dirty="0" smtClean="0"/>
                  <a:t>k+1</a:t>
                </a:r>
              </a:p>
              <a:p>
                <a:pPr marL="0" indent="0">
                  <a:buNone/>
                </a:pPr>
                <a:endParaRPr lang="en-SG" dirty="0" smtClean="0"/>
              </a:p>
              <a:p>
                <a:pPr marL="0" indent="0">
                  <a:buNone/>
                </a:pPr>
                <a:endParaRPr lang="en-SG" dirty="0"/>
              </a:p>
              <a:p>
                <a:pPr marL="0" indent="0">
                  <a:buNone/>
                </a:pPr>
                <a:r>
                  <a:rPr lang="en-SG" dirty="0" smtClean="0"/>
                  <a:t>and</a:t>
                </a:r>
                <a:endParaRPr lang="en-SG" dirty="0"/>
              </a:p>
              <a:p>
                <a:pPr marL="0" indent="0">
                  <a:buNone/>
                </a:pPr>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329192"/>
                <a:ext cx="10515600" cy="4847771"/>
              </a:xfrm>
              <a:blipFill>
                <a:blip r:embed="rId3"/>
                <a:stretch>
                  <a:fillRect l="-1217" t="-2013"/>
                </a:stretch>
              </a:blipFill>
            </p:spPr>
            <p:txBody>
              <a:bodyPr/>
              <a:lstStyle/>
              <a:p>
                <a:r>
                  <a:rPr lang="en-SG">
                    <a:noFill/>
                  </a:rPr>
                  <a:t> </a:t>
                </a:r>
              </a:p>
            </p:txBody>
          </p:sp>
        </mc:Fallback>
      </mc:AlternateContent>
      <p:graphicFrame>
        <p:nvGraphicFramePr>
          <p:cNvPr id="4" name="对象 3"/>
          <p:cNvGraphicFramePr>
            <a:graphicFrameLocks noChangeAspect="1"/>
          </p:cNvGraphicFramePr>
          <p:nvPr>
            <p:extLst>
              <p:ext uri="{D42A27DB-BD31-4B8C-83A1-F6EECF244321}">
                <p14:modId xmlns:p14="http://schemas.microsoft.com/office/powerpoint/2010/main" val="3667351814"/>
              </p:ext>
            </p:extLst>
          </p:nvPr>
        </p:nvGraphicFramePr>
        <p:xfrm>
          <a:off x="4991100" y="1924050"/>
          <a:ext cx="2581275" cy="925513"/>
        </p:xfrm>
        <a:graphic>
          <a:graphicData uri="http://schemas.openxmlformats.org/presentationml/2006/ole">
            <mc:AlternateContent xmlns:mc="http://schemas.openxmlformats.org/markup-compatibility/2006">
              <mc:Choice xmlns:v="urn:schemas-microsoft-com:vml" Requires="v">
                <p:oleObj spid="_x0000_s37484" name="Equation" r:id="rId4" imgW="1206360" imgH="431640" progId="Equation.DSMT4">
                  <p:embed/>
                </p:oleObj>
              </mc:Choice>
              <mc:Fallback>
                <p:oleObj name="Equation" r:id="rId4" imgW="1206360" imgH="431640" progId="Equation.DSMT4">
                  <p:embed/>
                  <p:pic>
                    <p:nvPicPr>
                      <p:cNvPr id="4" name="对象 3"/>
                      <p:cNvPicPr/>
                      <p:nvPr/>
                    </p:nvPicPr>
                    <p:blipFill>
                      <a:blip r:embed="rId5"/>
                      <a:stretch>
                        <a:fillRect/>
                      </a:stretch>
                    </p:blipFill>
                    <p:spPr>
                      <a:xfrm>
                        <a:off x="4991100" y="1924050"/>
                        <a:ext cx="2581275" cy="925513"/>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239664635"/>
              </p:ext>
            </p:extLst>
          </p:nvPr>
        </p:nvGraphicFramePr>
        <p:xfrm>
          <a:off x="3170236" y="4345668"/>
          <a:ext cx="5851525" cy="2208213"/>
        </p:xfrm>
        <a:graphic>
          <a:graphicData uri="http://schemas.openxmlformats.org/presentationml/2006/ole">
            <mc:AlternateContent xmlns:mc="http://schemas.openxmlformats.org/markup-compatibility/2006">
              <mc:Choice xmlns:v="urn:schemas-microsoft-com:vml" Requires="v">
                <p:oleObj spid="_x0000_s37485" name="Equation" r:id="rId6" imgW="2489040" imgH="939600" progId="Equation.DSMT4">
                  <p:embed/>
                </p:oleObj>
              </mc:Choice>
              <mc:Fallback>
                <p:oleObj name="Equation" r:id="rId6" imgW="2489040" imgH="939600" progId="Equation.DSMT4">
                  <p:embed/>
                  <p:pic>
                    <p:nvPicPr>
                      <p:cNvPr id="0" name=""/>
                      <p:cNvPicPr/>
                      <p:nvPr/>
                    </p:nvPicPr>
                    <p:blipFill>
                      <a:blip r:embed="rId7"/>
                      <a:stretch>
                        <a:fillRect/>
                      </a:stretch>
                    </p:blipFill>
                    <p:spPr>
                      <a:xfrm>
                        <a:off x="3170236" y="4345668"/>
                        <a:ext cx="5851525" cy="2208213"/>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194036709"/>
              </p:ext>
            </p:extLst>
          </p:nvPr>
        </p:nvGraphicFramePr>
        <p:xfrm>
          <a:off x="4386262" y="3227104"/>
          <a:ext cx="3419475" cy="1035050"/>
        </p:xfrm>
        <a:graphic>
          <a:graphicData uri="http://schemas.openxmlformats.org/presentationml/2006/ole">
            <mc:AlternateContent xmlns:mc="http://schemas.openxmlformats.org/markup-compatibility/2006">
              <mc:Choice xmlns:v="urn:schemas-microsoft-com:vml" Requires="v">
                <p:oleObj spid="_x0000_s37486" name="Equation" r:id="rId8" imgW="1511280" imgH="457200" progId="Equation.DSMT4">
                  <p:embed/>
                </p:oleObj>
              </mc:Choice>
              <mc:Fallback>
                <p:oleObj name="Equation" r:id="rId8" imgW="1511280" imgH="457200" progId="Equation.DSMT4">
                  <p:embed/>
                  <p:pic>
                    <p:nvPicPr>
                      <p:cNvPr id="0" name=""/>
                      <p:cNvPicPr/>
                      <p:nvPr/>
                    </p:nvPicPr>
                    <p:blipFill>
                      <a:blip r:embed="rId9"/>
                      <a:stretch>
                        <a:fillRect/>
                      </a:stretch>
                    </p:blipFill>
                    <p:spPr>
                      <a:xfrm>
                        <a:off x="4386262" y="3227104"/>
                        <a:ext cx="3419475" cy="1035050"/>
                      </a:xfrm>
                      <a:prstGeom prst="rect">
                        <a:avLst/>
                      </a:prstGeom>
                    </p:spPr>
                  </p:pic>
                </p:oleObj>
              </mc:Fallback>
            </mc:AlternateContent>
          </a:graphicData>
        </a:graphic>
      </p:graphicFrame>
    </p:spTree>
    <p:extLst>
      <p:ext uri="{BB962C8B-B14F-4D97-AF65-F5344CB8AC3E}">
        <p14:creationId xmlns:p14="http://schemas.microsoft.com/office/powerpoint/2010/main" val="106854536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Geometry of curve – B-spline </a:t>
            </a:r>
            <a:r>
              <a:rPr lang="en-SG" dirty="0" smtClean="0"/>
              <a:t>curves</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825624"/>
                <a:ext cx="10991850" cy="4607833"/>
              </a:xfrm>
            </p:spPr>
            <p:txBody>
              <a:bodyPr>
                <a:normAutofit fontScale="92500" lnSpcReduction="10000"/>
              </a:bodyPr>
              <a:lstStyle/>
              <a:p>
                <a:r>
                  <a:rPr lang="en-SG" dirty="0" smtClean="0"/>
                  <a:t>In above equations, </a:t>
                </a:r>
                <a14:m>
                  <m:oMath xmlns:m="http://schemas.openxmlformats.org/officeDocument/2006/math">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𝑖</m:t>
                        </m:r>
                      </m:sub>
                    </m:sSub>
                  </m:oMath>
                </a14:m>
                <a:r>
                  <a:rPr lang="en-SG" dirty="0"/>
                  <a:t> is </a:t>
                </a:r>
                <a:r>
                  <a:rPr lang="en-SG" dirty="0" smtClean="0"/>
                  <a:t>a component of knot vector with a form of a non-descending sequence</a:t>
                </a:r>
              </a:p>
              <a:p>
                <a:pPr marL="0" indent="0">
                  <a:buNone/>
                </a:pPr>
                <a14:m>
                  <m:oMathPara xmlns:m="http://schemas.openxmlformats.org/officeDocument/2006/math">
                    <m:oMathParaPr>
                      <m:jc m:val="centerGroup"/>
                    </m:oMathParaPr>
                    <m:oMath xmlns:m="http://schemas.openxmlformats.org/officeDocument/2006/math">
                      <m:r>
                        <a:rPr lang="en-SG" b="1">
                          <a:latin typeface="Cambria Math" panose="02040503050406030204" pitchFamily="18" charset="0"/>
                        </a:rPr>
                        <m:t>𝐓</m:t>
                      </m:r>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0</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1</m:t>
                          </m:r>
                        </m:sub>
                      </m:sSub>
                      <m:r>
                        <a:rPr lang="en-SG" i="1">
                          <a:latin typeface="Cambria Math" panose="02040503050406030204" pitchFamily="18" charset="0"/>
                        </a:rPr>
                        <m:t>,</m:t>
                      </m:r>
                      <m:r>
                        <a:rPr lang="en-SG" i="1">
                          <a:latin typeface="Cambria Math" panose="02040503050406030204" pitchFamily="18" charset="0"/>
                          <a:ea typeface="Cambria Math" panose="02040503050406030204" pitchFamily="18" charset="0"/>
                        </a:rPr>
                        <m:t>⋯</m:t>
                      </m:r>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𝑛</m:t>
                          </m:r>
                          <m:r>
                            <a:rPr lang="en-SG" i="1">
                              <a:latin typeface="Cambria Math" panose="02040503050406030204" pitchFamily="18" charset="0"/>
                            </a:rPr>
                            <m:t>−1</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𝑛</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𝑛</m:t>
                          </m:r>
                          <m:r>
                            <a:rPr lang="en-SG" i="1">
                              <a:latin typeface="Cambria Math" panose="02040503050406030204" pitchFamily="18" charset="0"/>
                            </a:rPr>
                            <m:t>+1</m:t>
                          </m:r>
                        </m:sub>
                      </m:sSub>
                      <m:r>
                        <a:rPr lang="en-SG" i="1">
                          <a:latin typeface="Cambria Math" panose="02040503050406030204" pitchFamily="18" charset="0"/>
                        </a:rPr>
                        <m:t>,</m:t>
                      </m:r>
                      <m:r>
                        <a:rPr lang="en-SG" i="1">
                          <a:latin typeface="Cambria Math" panose="02040503050406030204" pitchFamily="18" charset="0"/>
                          <a:ea typeface="Cambria Math" panose="02040503050406030204" pitchFamily="18" charset="0"/>
                        </a:rPr>
                        <m:t>⋯</m:t>
                      </m:r>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𝑛</m:t>
                          </m:r>
                          <m:r>
                            <a:rPr lang="en-SG" i="1">
                              <a:latin typeface="Cambria Math" panose="02040503050406030204" pitchFamily="18" charset="0"/>
                            </a:rPr>
                            <m:t>+</m:t>
                          </m:r>
                          <m:r>
                            <a:rPr lang="en-SG" i="1">
                              <a:latin typeface="Cambria Math" panose="02040503050406030204" pitchFamily="18" charset="0"/>
                            </a:rPr>
                            <m:t>𝑘</m:t>
                          </m:r>
                          <m:r>
                            <a:rPr lang="en-SG" b="0" i="1" smtClean="0">
                              <a:latin typeface="Cambria Math" panose="02040503050406030204" pitchFamily="18" charset="0"/>
                            </a:rPr>
                            <m:t>+1</m:t>
                          </m:r>
                        </m:sub>
                      </m:sSub>
                      <m:r>
                        <a:rPr lang="en-SG" i="1">
                          <a:latin typeface="Cambria Math" panose="02040503050406030204" pitchFamily="18" charset="0"/>
                        </a:rPr>
                        <m:t>)</m:t>
                      </m:r>
                    </m:oMath>
                  </m:oMathPara>
                </a14:m>
                <a:endParaRPr lang="en-SG" dirty="0" smtClean="0"/>
              </a:p>
              <a:p>
                <a:pPr marL="0" indent="0">
                  <a:buNone/>
                </a:pPr>
                <a:r>
                  <a:rPr lang="en-SG" dirty="0" smtClean="0"/>
                  <a:t>sometimes, through identifying the two end of subinterval, we can collapse it. </a:t>
                </a:r>
                <a:r>
                  <a:rPr lang="en-US" dirty="0" smtClean="0"/>
                  <a:t>A designer always adapt collapsing the first of k+1 nots to 0 and the end of k+1     knots to 1 in order to avoid missing curve parts at two ends of knots sequence, we call this kind of knot vector open uniform vector. </a:t>
                </a:r>
                <a:endParaRPr lang="en-SG" dirty="0"/>
              </a:p>
              <a:p>
                <a:r>
                  <a:rPr lang="en-SG" dirty="0" smtClean="0"/>
                  <a:t>Usually, intervals in a knot vector defines all the basis polynomials what we need to construct any spline constrained by control points. </a:t>
                </a:r>
              </a:p>
              <a:p>
                <a:r>
                  <a:rPr lang="en-SG" dirty="0" smtClean="0"/>
                  <a:t>To </a:t>
                </a:r>
                <a:r>
                  <a:rPr lang="en-SG" dirty="0"/>
                  <a:t>define a B-spline </a:t>
                </a:r>
                <a:r>
                  <a:rPr lang="en-SG" dirty="0" smtClean="0"/>
                  <a:t>curve, there are three information should be provided: a degree k, n+1 </a:t>
                </a:r>
                <a:r>
                  <a:rPr lang="en-SG" dirty="0"/>
                  <a:t>control points </a:t>
                </a:r>
                <a14:m>
                  <m:oMath xmlns:m="http://schemas.openxmlformats.org/officeDocument/2006/math">
                    <m:sSub>
                      <m:sSubPr>
                        <m:ctrlPr>
                          <a:rPr lang="en-SG" i="1">
                            <a:latin typeface="Cambria Math" panose="02040503050406030204" pitchFamily="18" charset="0"/>
                          </a:rPr>
                        </m:ctrlPr>
                      </m:sSubPr>
                      <m:e>
                        <m:r>
                          <a:rPr lang="en-SG" b="1">
                            <a:latin typeface="Cambria Math" panose="02040503050406030204" pitchFamily="18" charset="0"/>
                          </a:rPr>
                          <m:t>𝐩</m:t>
                        </m:r>
                      </m:e>
                      <m:sub>
                        <m:r>
                          <a:rPr lang="en-SG" i="1">
                            <a:latin typeface="Cambria Math" panose="02040503050406030204" pitchFamily="18" charset="0"/>
                          </a:rPr>
                          <m:t>0</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b="1">
                            <a:latin typeface="Cambria Math" panose="02040503050406030204" pitchFamily="18" charset="0"/>
                          </a:rPr>
                          <m:t>𝐩</m:t>
                        </m:r>
                      </m:e>
                      <m:sub>
                        <m:r>
                          <a:rPr lang="en-SG" i="1">
                            <a:latin typeface="Cambria Math" panose="02040503050406030204" pitchFamily="18" charset="0"/>
                          </a:rPr>
                          <m:t>1</m:t>
                        </m:r>
                      </m:sub>
                    </m:sSub>
                    <m:r>
                      <a:rPr lang="en-SG" i="1">
                        <a:latin typeface="Cambria Math" panose="02040503050406030204" pitchFamily="18" charset="0"/>
                      </a:rPr>
                      <m:t>,</m:t>
                    </m:r>
                    <m:r>
                      <a:rPr lang="en-SG" i="1">
                        <a:latin typeface="Cambria Math" panose="02040503050406030204" pitchFamily="18" charset="0"/>
                        <a:ea typeface="Cambria Math" panose="02040503050406030204" pitchFamily="18" charset="0"/>
                      </a:rPr>
                      <m:t>⋯,</m:t>
                    </m:r>
                    <m:sSub>
                      <m:sSubPr>
                        <m:ctrlPr>
                          <a:rPr lang="en-SG" i="1">
                            <a:latin typeface="Cambria Math" panose="02040503050406030204" pitchFamily="18" charset="0"/>
                            <a:ea typeface="Cambria Math" panose="02040503050406030204" pitchFamily="18" charset="0"/>
                          </a:rPr>
                        </m:ctrlPr>
                      </m:sSubPr>
                      <m:e>
                        <m:r>
                          <a:rPr lang="en-SG" b="1">
                            <a:latin typeface="Cambria Math" panose="02040503050406030204" pitchFamily="18" charset="0"/>
                            <a:ea typeface="Cambria Math" panose="02040503050406030204" pitchFamily="18" charset="0"/>
                          </a:rPr>
                          <m:t>𝐩</m:t>
                        </m:r>
                      </m:e>
                      <m:sub>
                        <m:r>
                          <a:rPr lang="en-SG" i="1">
                            <a:latin typeface="Cambria Math" panose="02040503050406030204" pitchFamily="18" charset="0"/>
                            <a:ea typeface="Cambria Math" panose="02040503050406030204" pitchFamily="18" charset="0"/>
                          </a:rPr>
                          <m:t>𝑛</m:t>
                        </m:r>
                      </m:sub>
                    </m:sSub>
                  </m:oMath>
                </a14:m>
                <a:r>
                  <a:rPr lang="en-SG" dirty="0"/>
                  <a:t> and </a:t>
                </a:r>
                <a14:m>
                  <m:oMath xmlns:m="http://schemas.openxmlformats.org/officeDocument/2006/math">
                    <m:r>
                      <a:rPr lang="en-SG" i="1" dirty="0">
                        <a:latin typeface="Cambria Math" panose="02040503050406030204" pitchFamily="18" charset="0"/>
                      </a:rPr>
                      <m:t>𝑛</m:t>
                    </m:r>
                    <m:r>
                      <a:rPr lang="en-SG" i="1" dirty="0">
                        <a:latin typeface="Cambria Math" panose="02040503050406030204" pitchFamily="18" charset="0"/>
                      </a:rPr>
                      <m:t>+</m:t>
                    </m:r>
                    <m:r>
                      <a:rPr lang="en-SG" i="1" dirty="0">
                        <a:latin typeface="Cambria Math" panose="02040503050406030204" pitchFamily="18" charset="0"/>
                      </a:rPr>
                      <m:t>𝑘</m:t>
                    </m:r>
                    <m:r>
                      <a:rPr lang="en-SG" i="1" dirty="0">
                        <a:latin typeface="Cambria Math" panose="02040503050406030204" pitchFamily="18" charset="0"/>
                      </a:rPr>
                      <m:t>+2</m:t>
                    </m:r>
                  </m:oMath>
                </a14:m>
                <a:r>
                  <a:rPr lang="en-SG" dirty="0"/>
                  <a:t> dimensions knot vector </a:t>
                </a:r>
                <a14:m>
                  <m:oMath xmlns:m="http://schemas.openxmlformats.org/officeDocument/2006/math">
                    <m:d>
                      <m:dPr>
                        <m:ctrlPr>
                          <a:rPr lang="en-SG" i="1">
                            <a:latin typeface="Cambria Math" panose="02040503050406030204" pitchFamily="18" charset="0"/>
                          </a:rPr>
                        </m:ctrlPr>
                      </m:dPr>
                      <m:e>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0</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1</m:t>
                            </m:r>
                          </m:sub>
                        </m:sSub>
                        <m:r>
                          <a:rPr lang="en-SG" i="1">
                            <a:latin typeface="Cambria Math" panose="02040503050406030204" pitchFamily="18" charset="0"/>
                          </a:rPr>
                          <m:t>,</m:t>
                        </m:r>
                        <m:r>
                          <a:rPr lang="en-SG" i="1">
                            <a:latin typeface="Cambria Math" panose="02040503050406030204" pitchFamily="18" charset="0"/>
                            <a:ea typeface="Cambria Math" panose="02040503050406030204" pitchFamily="18" charset="0"/>
                          </a:rPr>
                          <m:t>⋯,</m:t>
                        </m:r>
                        <m:sSub>
                          <m:sSubPr>
                            <m:ctrlPr>
                              <a:rPr lang="en-SG" i="1">
                                <a:latin typeface="Cambria Math" panose="02040503050406030204" pitchFamily="18" charset="0"/>
                                <a:ea typeface="Cambria Math" panose="02040503050406030204" pitchFamily="18" charset="0"/>
                              </a:rPr>
                            </m:ctrlPr>
                          </m:sSubPr>
                          <m:e>
                            <m:r>
                              <a:rPr lang="en-SG" i="1">
                                <a:latin typeface="Cambria Math" panose="02040503050406030204" pitchFamily="18" charset="0"/>
                                <a:ea typeface="Cambria Math" panose="02040503050406030204" pitchFamily="18" charset="0"/>
                              </a:rPr>
                              <m:t>𝑡</m:t>
                            </m:r>
                          </m:e>
                          <m:sub>
                            <m:r>
                              <a:rPr lang="en-SG" i="1">
                                <a:latin typeface="Cambria Math" panose="02040503050406030204" pitchFamily="18" charset="0"/>
                                <a:ea typeface="Cambria Math" panose="02040503050406030204" pitchFamily="18" charset="0"/>
                              </a:rPr>
                              <m:t>𝑛</m:t>
                            </m:r>
                            <m:r>
                              <a:rPr lang="en-SG" i="1">
                                <a:latin typeface="Cambria Math" panose="02040503050406030204" pitchFamily="18" charset="0"/>
                                <a:ea typeface="Cambria Math" panose="02040503050406030204" pitchFamily="18" charset="0"/>
                              </a:rPr>
                              <m:t>+</m:t>
                            </m:r>
                            <m:r>
                              <a:rPr lang="en-SG" i="1">
                                <a:latin typeface="Cambria Math" panose="02040503050406030204" pitchFamily="18" charset="0"/>
                                <a:ea typeface="Cambria Math" panose="02040503050406030204" pitchFamily="18" charset="0"/>
                              </a:rPr>
                              <m:t>𝑘</m:t>
                            </m:r>
                            <m:r>
                              <a:rPr lang="en-SG" b="0" i="1" smtClean="0">
                                <a:latin typeface="Cambria Math" panose="02040503050406030204" pitchFamily="18" charset="0"/>
                                <a:ea typeface="Cambria Math" panose="02040503050406030204" pitchFamily="18" charset="0"/>
                              </a:rPr>
                              <m:t>+1</m:t>
                            </m:r>
                          </m:sub>
                        </m:sSub>
                      </m:e>
                    </m:d>
                  </m:oMath>
                </a14:m>
                <a:endParaRPr lang="en-SG" dirty="0" smtClean="0"/>
              </a:p>
              <a:p>
                <a:endParaRPr lang="en-SG" dirty="0" smtClean="0"/>
              </a:p>
              <a:p>
                <a:pPr marL="0" indent="0">
                  <a:buNone/>
                </a:pPr>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825624"/>
                <a:ext cx="10991850" cy="4607833"/>
              </a:xfrm>
              <a:blipFill>
                <a:blip r:embed="rId2"/>
                <a:stretch>
                  <a:fillRect l="-998" t="-2646" r="-499"/>
                </a:stretch>
              </a:blipFill>
            </p:spPr>
            <p:txBody>
              <a:bodyPr/>
              <a:lstStyle/>
              <a:p>
                <a:r>
                  <a:rPr lang="en-SG">
                    <a:noFill/>
                  </a:rPr>
                  <a:t> </a:t>
                </a:r>
              </a:p>
            </p:txBody>
          </p:sp>
        </mc:Fallback>
      </mc:AlternateContent>
    </p:spTree>
    <p:extLst>
      <p:ext uri="{BB962C8B-B14F-4D97-AF65-F5344CB8AC3E}">
        <p14:creationId xmlns:p14="http://schemas.microsoft.com/office/powerpoint/2010/main" val="15359939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B-spline curves</a:t>
            </a:r>
          </a:p>
        </p:txBody>
      </p:sp>
      <p:sp>
        <p:nvSpPr>
          <p:cNvPr id="3" name="内容占位符 2"/>
          <p:cNvSpPr>
            <a:spLocks noGrp="1"/>
          </p:cNvSpPr>
          <p:nvPr>
            <p:ph idx="1"/>
          </p:nvPr>
        </p:nvSpPr>
        <p:spPr/>
        <p:txBody>
          <a:bodyPr/>
          <a:lstStyle/>
          <a:p>
            <a:r>
              <a:rPr lang="en-SG" dirty="0" smtClean="0"/>
              <a:t>For example, given n=3,k=1, </a:t>
            </a:r>
            <a:r>
              <a:rPr lang="en-SG" b="1" dirty="0" smtClean="0"/>
              <a:t>T</a:t>
            </a:r>
            <a:r>
              <a:rPr lang="en-SG" dirty="0" smtClean="0"/>
              <a:t>=(0,0,1/3,2/3,1,1) , we have</a:t>
            </a:r>
          </a:p>
          <a:p>
            <a:endParaRPr lang="en-SG" dirty="0" smtClean="0"/>
          </a:p>
          <a:p>
            <a:endParaRPr lang="en-SG" dirty="0"/>
          </a:p>
        </p:txBody>
      </p:sp>
      <p:graphicFrame>
        <p:nvGraphicFramePr>
          <p:cNvPr id="4" name="对象 3"/>
          <p:cNvGraphicFramePr>
            <a:graphicFrameLocks noChangeAspect="1"/>
          </p:cNvGraphicFramePr>
          <p:nvPr>
            <p:extLst>
              <p:ext uri="{D42A27DB-BD31-4B8C-83A1-F6EECF244321}">
                <p14:modId xmlns:p14="http://schemas.microsoft.com/office/powerpoint/2010/main" val="2962357213"/>
              </p:ext>
            </p:extLst>
          </p:nvPr>
        </p:nvGraphicFramePr>
        <p:xfrm>
          <a:off x="811213" y="5697538"/>
          <a:ext cx="4552950" cy="469900"/>
        </p:xfrm>
        <a:graphic>
          <a:graphicData uri="http://schemas.openxmlformats.org/presentationml/2006/ole">
            <mc:AlternateContent xmlns:mc="http://schemas.openxmlformats.org/markup-compatibility/2006">
              <mc:Choice xmlns:v="urn:schemas-microsoft-com:vml" Requires="v">
                <p:oleObj spid="_x0000_s24521" name="Equation" r:id="rId3" imgW="2336760" imgH="241200" progId="Equation.DSMT4">
                  <p:embed/>
                </p:oleObj>
              </mc:Choice>
              <mc:Fallback>
                <p:oleObj name="Equation" r:id="rId3" imgW="2336760" imgH="241200" progId="Equation.DSMT4">
                  <p:embed/>
                  <p:pic>
                    <p:nvPicPr>
                      <p:cNvPr id="0" name=""/>
                      <p:cNvPicPr/>
                      <p:nvPr/>
                    </p:nvPicPr>
                    <p:blipFill>
                      <a:blip r:embed="rId4"/>
                      <a:stretch>
                        <a:fillRect/>
                      </a:stretch>
                    </p:blipFill>
                    <p:spPr>
                      <a:xfrm>
                        <a:off x="811213" y="5697538"/>
                        <a:ext cx="4552950" cy="4699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999311399"/>
              </p:ext>
            </p:extLst>
          </p:nvPr>
        </p:nvGraphicFramePr>
        <p:xfrm>
          <a:off x="865188" y="3030538"/>
          <a:ext cx="4445000" cy="2036762"/>
        </p:xfrm>
        <a:graphic>
          <a:graphicData uri="http://schemas.openxmlformats.org/presentationml/2006/ole">
            <mc:AlternateContent xmlns:mc="http://schemas.openxmlformats.org/markup-compatibility/2006">
              <mc:Choice xmlns:v="urn:schemas-microsoft-com:vml" Requires="v">
                <p:oleObj spid="_x0000_s24522" name="Equation" r:id="rId5" imgW="3162240" imgH="1447560" progId="Equation.DSMT4">
                  <p:embed/>
                </p:oleObj>
              </mc:Choice>
              <mc:Fallback>
                <p:oleObj name="Equation" r:id="rId5" imgW="3162240" imgH="1447560" progId="Equation.DSMT4">
                  <p:embed/>
                  <p:pic>
                    <p:nvPicPr>
                      <p:cNvPr id="0" name=""/>
                      <p:cNvPicPr/>
                      <p:nvPr/>
                    </p:nvPicPr>
                    <p:blipFill>
                      <a:blip r:embed="rId6"/>
                      <a:stretch>
                        <a:fillRect/>
                      </a:stretch>
                    </p:blipFill>
                    <p:spPr>
                      <a:xfrm>
                        <a:off x="865188" y="3030538"/>
                        <a:ext cx="4445000" cy="2036762"/>
                      </a:xfrm>
                      <a:prstGeom prst="rect">
                        <a:avLst/>
                      </a:prstGeom>
                    </p:spPr>
                  </p:pic>
                </p:oleObj>
              </mc:Fallback>
            </mc:AlternateContent>
          </a:graphicData>
        </a:graphic>
      </p:graphicFrame>
      <p:pic>
        <p:nvPicPr>
          <p:cNvPr id="6" name="图片 5"/>
          <p:cNvPicPr>
            <a:picLocks noChangeAspect="1"/>
          </p:cNvPicPr>
          <p:nvPr/>
        </p:nvPicPr>
        <p:blipFill>
          <a:blip r:embed="rId7"/>
          <a:stretch>
            <a:fillRect/>
          </a:stretch>
        </p:blipFill>
        <p:spPr>
          <a:xfrm>
            <a:off x="6096000" y="2453422"/>
            <a:ext cx="4866751" cy="3633000"/>
          </a:xfrm>
          <a:prstGeom prst="rect">
            <a:avLst/>
          </a:prstGeom>
        </p:spPr>
      </p:pic>
    </p:spTree>
    <p:extLst>
      <p:ext uri="{BB962C8B-B14F-4D97-AF65-F5344CB8AC3E}">
        <p14:creationId xmlns:p14="http://schemas.microsoft.com/office/powerpoint/2010/main" val="2638931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SG" sz="7200" dirty="0" smtClean="0"/>
              <a:t>CAD</a:t>
            </a:r>
            <a:endParaRPr lang="en-SG" dirty="0"/>
          </a:p>
        </p:txBody>
      </p:sp>
      <p:sp>
        <p:nvSpPr>
          <p:cNvPr id="3" name="副标题 2"/>
          <p:cNvSpPr>
            <a:spLocks noGrp="1"/>
          </p:cNvSpPr>
          <p:nvPr>
            <p:ph type="subTitle" idx="1"/>
          </p:nvPr>
        </p:nvSpPr>
        <p:spPr/>
        <p:txBody>
          <a:bodyPr/>
          <a:lstStyle/>
          <a:p>
            <a:endParaRPr lang="en-SG"/>
          </a:p>
        </p:txBody>
      </p:sp>
    </p:spTree>
    <p:extLst>
      <p:ext uri="{BB962C8B-B14F-4D97-AF65-F5344CB8AC3E}">
        <p14:creationId xmlns:p14="http://schemas.microsoft.com/office/powerpoint/2010/main" val="32661732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B-spline curves</a:t>
            </a:r>
          </a:p>
        </p:txBody>
      </p:sp>
      <p:grpSp>
        <p:nvGrpSpPr>
          <p:cNvPr id="65" name="组合 64"/>
          <p:cNvGrpSpPr/>
          <p:nvPr/>
        </p:nvGrpSpPr>
        <p:grpSpPr>
          <a:xfrm>
            <a:off x="2182440" y="1848639"/>
            <a:ext cx="7827119" cy="3063773"/>
            <a:chOff x="2182440" y="1910422"/>
            <a:chExt cx="7827119" cy="3063773"/>
          </a:xfrm>
        </p:grpSpPr>
        <p:sp>
          <p:nvSpPr>
            <p:cNvPr id="26" name="文本框 25"/>
            <p:cNvSpPr txBox="1"/>
            <p:nvPr/>
          </p:nvSpPr>
          <p:spPr>
            <a:xfrm>
              <a:off x="6729314" y="1910422"/>
              <a:ext cx="691979" cy="369332"/>
            </a:xfrm>
            <a:prstGeom prst="rect">
              <a:avLst/>
            </a:prstGeom>
            <a:noFill/>
          </p:spPr>
          <p:txBody>
            <a:bodyPr wrap="square" rtlCol="0">
              <a:spAutoFit/>
            </a:bodyPr>
            <a:lstStyle/>
            <a:p>
              <a:r>
                <a:rPr lang="en-SG" dirty="0" smtClean="0"/>
                <a:t>p</a:t>
              </a:r>
              <a:r>
                <a:rPr lang="en-SG" baseline="-25000" dirty="0" smtClean="0"/>
                <a:t>i+1</a:t>
              </a:r>
              <a:endParaRPr lang="en-SG" sz="1200" baseline="-25000" dirty="0"/>
            </a:p>
          </p:txBody>
        </p:sp>
        <p:grpSp>
          <p:nvGrpSpPr>
            <p:cNvPr id="64" name="组合 63"/>
            <p:cNvGrpSpPr/>
            <p:nvPr/>
          </p:nvGrpSpPr>
          <p:grpSpPr>
            <a:xfrm>
              <a:off x="2182440" y="2065547"/>
              <a:ext cx="7827119" cy="2908648"/>
              <a:chOff x="2139213" y="2102794"/>
              <a:chExt cx="7827119" cy="2908648"/>
            </a:xfrm>
          </p:grpSpPr>
          <p:sp>
            <p:nvSpPr>
              <p:cNvPr id="4" name="流程图: 接点 3"/>
              <p:cNvSpPr/>
              <p:nvPr/>
            </p:nvSpPr>
            <p:spPr>
              <a:xfrm>
                <a:off x="3297195" y="3282777"/>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流程图: 接点 5"/>
              <p:cNvSpPr/>
              <p:nvPr/>
            </p:nvSpPr>
            <p:spPr>
              <a:xfrm>
                <a:off x="4345460" y="2583527"/>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流程图: 接点 6"/>
              <p:cNvSpPr/>
              <p:nvPr/>
            </p:nvSpPr>
            <p:spPr>
              <a:xfrm>
                <a:off x="5482282" y="3227172"/>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流程图: 接点 7"/>
              <p:cNvSpPr/>
              <p:nvPr/>
            </p:nvSpPr>
            <p:spPr>
              <a:xfrm>
                <a:off x="6845644" y="2347718"/>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流程图: 接点 8"/>
              <p:cNvSpPr/>
              <p:nvPr/>
            </p:nvSpPr>
            <p:spPr>
              <a:xfrm>
                <a:off x="8036012" y="2994454"/>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1" name="直接连接符 10"/>
              <p:cNvCxnSpPr>
                <a:endCxn id="6" idx="2"/>
              </p:cNvCxnSpPr>
              <p:nvPr/>
            </p:nvCxnSpPr>
            <p:spPr>
              <a:xfrm flipV="1">
                <a:off x="3332145" y="2639133"/>
                <a:ext cx="1013315" cy="6852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444314" y="2667965"/>
                <a:ext cx="1087395" cy="5880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a:endCxn id="8" idx="3"/>
              </p:cNvCxnSpPr>
              <p:nvPr/>
            </p:nvCxnSpPr>
            <p:spPr>
              <a:xfrm flipV="1">
                <a:off x="5531709" y="2442643"/>
                <a:ext cx="1328412" cy="827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8" idx="2"/>
                <a:endCxn id="9" idx="1"/>
              </p:cNvCxnSpPr>
              <p:nvPr/>
            </p:nvCxnSpPr>
            <p:spPr>
              <a:xfrm>
                <a:off x="6845644" y="2403324"/>
                <a:ext cx="1204845" cy="607416"/>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842053" y="3105665"/>
                <a:ext cx="691979" cy="369332"/>
              </a:xfrm>
              <a:prstGeom prst="rect">
                <a:avLst/>
              </a:prstGeom>
              <a:noFill/>
            </p:spPr>
            <p:txBody>
              <a:bodyPr wrap="square" rtlCol="0">
                <a:spAutoFit/>
              </a:bodyPr>
              <a:lstStyle/>
              <a:p>
                <a:r>
                  <a:rPr lang="en-SG" dirty="0" smtClean="0"/>
                  <a:t>p</a:t>
                </a:r>
                <a:r>
                  <a:rPr lang="en-SG" baseline="-25000" dirty="0" smtClean="0"/>
                  <a:t>i-2</a:t>
                </a:r>
                <a:endParaRPr lang="en-SG" sz="1200" baseline="-25000" dirty="0"/>
              </a:p>
            </p:txBody>
          </p:sp>
          <p:sp>
            <p:nvSpPr>
              <p:cNvPr id="24" name="文本框 23"/>
              <p:cNvSpPr txBox="1"/>
              <p:nvPr/>
            </p:nvSpPr>
            <p:spPr>
              <a:xfrm>
                <a:off x="4182762" y="2102794"/>
                <a:ext cx="691979" cy="369332"/>
              </a:xfrm>
              <a:prstGeom prst="rect">
                <a:avLst/>
              </a:prstGeom>
              <a:noFill/>
            </p:spPr>
            <p:txBody>
              <a:bodyPr wrap="square" rtlCol="0">
                <a:spAutoFit/>
              </a:bodyPr>
              <a:lstStyle/>
              <a:p>
                <a:r>
                  <a:rPr lang="en-SG" dirty="0" smtClean="0"/>
                  <a:t>p</a:t>
                </a:r>
                <a:r>
                  <a:rPr lang="en-SG" baseline="-25000" dirty="0" smtClean="0"/>
                  <a:t>i-1</a:t>
                </a:r>
                <a:endParaRPr lang="en-SG" sz="1200" baseline="-25000" dirty="0"/>
              </a:p>
            </p:txBody>
          </p:sp>
          <p:sp>
            <p:nvSpPr>
              <p:cNvPr id="25" name="文本框 24"/>
              <p:cNvSpPr txBox="1"/>
              <p:nvPr/>
            </p:nvSpPr>
            <p:spPr>
              <a:xfrm>
                <a:off x="5323763" y="2723629"/>
                <a:ext cx="691979" cy="369332"/>
              </a:xfrm>
              <a:prstGeom prst="rect">
                <a:avLst/>
              </a:prstGeom>
              <a:noFill/>
            </p:spPr>
            <p:txBody>
              <a:bodyPr wrap="square" rtlCol="0">
                <a:spAutoFit/>
              </a:bodyPr>
              <a:lstStyle/>
              <a:p>
                <a:r>
                  <a:rPr lang="en-SG" dirty="0" smtClean="0"/>
                  <a:t>p</a:t>
                </a:r>
                <a:r>
                  <a:rPr lang="en-SG" baseline="-25000" dirty="0" smtClean="0"/>
                  <a:t>i</a:t>
                </a:r>
                <a:endParaRPr lang="en-SG" sz="1200" baseline="-25000" dirty="0"/>
              </a:p>
            </p:txBody>
          </p:sp>
          <p:sp>
            <p:nvSpPr>
              <p:cNvPr id="27" name="文本框 26"/>
              <p:cNvSpPr txBox="1"/>
              <p:nvPr/>
            </p:nvSpPr>
            <p:spPr>
              <a:xfrm>
                <a:off x="8036012" y="2530197"/>
                <a:ext cx="691979" cy="369332"/>
              </a:xfrm>
              <a:prstGeom prst="rect">
                <a:avLst/>
              </a:prstGeom>
              <a:noFill/>
            </p:spPr>
            <p:txBody>
              <a:bodyPr wrap="square" rtlCol="0">
                <a:spAutoFit/>
              </a:bodyPr>
              <a:lstStyle/>
              <a:p>
                <a:r>
                  <a:rPr lang="en-SG" dirty="0" smtClean="0"/>
                  <a:t>p</a:t>
                </a:r>
                <a:r>
                  <a:rPr lang="en-SG" baseline="-25000" dirty="0" smtClean="0"/>
                  <a:t>i+2</a:t>
                </a:r>
                <a:endParaRPr lang="en-SG" sz="1200" baseline="-25000" dirty="0"/>
              </a:p>
            </p:txBody>
          </p:sp>
          <p:cxnSp>
            <p:nvCxnSpPr>
              <p:cNvPr id="29" name="直接连接符 28"/>
              <p:cNvCxnSpPr/>
              <p:nvPr/>
            </p:nvCxnSpPr>
            <p:spPr>
              <a:xfrm>
                <a:off x="2187146" y="4584357"/>
                <a:ext cx="7451124" cy="33981"/>
              </a:xfrm>
              <a:prstGeom prst="line">
                <a:avLst/>
              </a:prstGeom>
            </p:spPr>
            <p:style>
              <a:lnRef idx="1">
                <a:schemeClr val="dk1"/>
              </a:lnRef>
              <a:fillRef idx="0">
                <a:schemeClr val="dk1"/>
              </a:fillRef>
              <a:effectRef idx="0">
                <a:schemeClr val="dk1"/>
              </a:effectRef>
              <a:fontRef idx="minor">
                <a:schemeClr val="tx1"/>
              </a:fontRef>
            </p:style>
          </p:cxnSp>
          <p:sp>
            <p:nvSpPr>
              <p:cNvPr id="32" name="等腰三角形 31"/>
              <p:cNvSpPr/>
              <p:nvPr/>
            </p:nvSpPr>
            <p:spPr>
              <a:xfrm>
                <a:off x="3332145"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等腰三角形 33"/>
              <p:cNvSpPr/>
              <p:nvPr/>
            </p:nvSpPr>
            <p:spPr>
              <a:xfrm>
                <a:off x="2278141"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等腰三角形 34"/>
              <p:cNvSpPr/>
              <p:nvPr/>
            </p:nvSpPr>
            <p:spPr>
              <a:xfrm>
                <a:off x="9049327" y="4519484"/>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等腰三角形 35"/>
              <p:cNvSpPr/>
              <p:nvPr/>
            </p:nvSpPr>
            <p:spPr>
              <a:xfrm>
                <a:off x="4362935" y="4516395"/>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等腰三角形 36"/>
              <p:cNvSpPr/>
              <p:nvPr/>
            </p:nvSpPr>
            <p:spPr>
              <a:xfrm>
                <a:off x="8050489"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等腰三角形 37"/>
              <p:cNvSpPr/>
              <p:nvPr/>
            </p:nvSpPr>
            <p:spPr>
              <a:xfrm>
                <a:off x="6796217" y="4522573"/>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等腰三角形 38"/>
              <p:cNvSpPr/>
              <p:nvPr/>
            </p:nvSpPr>
            <p:spPr>
              <a:xfrm>
                <a:off x="5499757" y="4516395"/>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43" name="直接连接符 42"/>
              <p:cNvCxnSpPr>
                <a:stCxn id="32" idx="5"/>
                <a:endCxn id="6" idx="4"/>
              </p:cNvCxnSpPr>
              <p:nvPr/>
            </p:nvCxnSpPr>
            <p:spPr>
              <a:xfrm flipV="1">
                <a:off x="3380073" y="2694738"/>
                <a:ext cx="1014814" cy="1880351"/>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接连接符 44"/>
              <p:cNvCxnSpPr>
                <a:stCxn id="6" idx="4"/>
                <a:endCxn id="39" idx="1"/>
              </p:cNvCxnSpPr>
              <p:nvPr/>
            </p:nvCxnSpPr>
            <p:spPr>
              <a:xfrm>
                <a:off x="4394887" y="2694738"/>
                <a:ext cx="1120846" cy="1889619"/>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直接连接符 46"/>
              <p:cNvCxnSpPr>
                <a:stCxn id="36" idx="5"/>
                <a:endCxn id="7" idx="3"/>
              </p:cNvCxnSpPr>
              <p:nvPr/>
            </p:nvCxnSpPr>
            <p:spPr>
              <a:xfrm flipV="1">
                <a:off x="4410863" y="3322097"/>
                <a:ext cx="1085896" cy="126226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直接连接符 48"/>
              <p:cNvCxnSpPr>
                <a:stCxn id="38" idx="1"/>
                <a:endCxn id="7" idx="5"/>
              </p:cNvCxnSpPr>
              <p:nvPr/>
            </p:nvCxnSpPr>
            <p:spPr>
              <a:xfrm flipH="1" flipV="1">
                <a:off x="5566659" y="3322097"/>
                <a:ext cx="1245534" cy="1268438"/>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1" name="文本框 50"/>
              <p:cNvSpPr txBox="1"/>
              <p:nvPr/>
            </p:nvSpPr>
            <p:spPr>
              <a:xfrm>
                <a:off x="5311370" y="3965742"/>
                <a:ext cx="1136359" cy="369332"/>
              </a:xfrm>
              <a:prstGeom prst="rect">
                <a:avLst/>
              </a:prstGeom>
              <a:noFill/>
            </p:spPr>
            <p:txBody>
              <a:bodyPr wrap="square" rtlCol="0">
                <a:spAutoFit/>
              </a:bodyPr>
              <a:lstStyle/>
              <a:p>
                <a:r>
                  <a:rPr lang="en-SG" dirty="0" smtClean="0"/>
                  <a:t>(1-t)p</a:t>
                </a:r>
                <a:r>
                  <a:rPr lang="en-SG" baseline="-25000" dirty="0" smtClean="0"/>
                  <a:t>i-1</a:t>
                </a:r>
                <a:endParaRPr lang="en-SG" baseline="-25000" dirty="0"/>
              </a:p>
            </p:txBody>
          </p:sp>
          <p:sp>
            <p:nvSpPr>
              <p:cNvPr id="52" name="文本框 51"/>
              <p:cNvSpPr txBox="1"/>
              <p:nvPr/>
            </p:nvSpPr>
            <p:spPr>
              <a:xfrm>
                <a:off x="4108818" y="4076697"/>
                <a:ext cx="418704" cy="369332"/>
              </a:xfrm>
              <a:prstGeom prst="rect">
                <a:avLst/>
              </a:prstGeom>
              <a:noFill/>
            </p:spPr>
            <p:txBody>
              <a:bodyPr wrap="none" rtlCol="0">
                <a:spAutoFit/>
              </a:bodyPr>
              <a:lstStyle/>
              <a:p>
                <a:r>
                  <a:rPr lang="en-SG" dirty="0" err="1" smtClean="0"/>
                  <a:t>tp</a:t>
                </a:r>
                <a:r>
                  <a:rPr lang="en-SG" baseline="-25000" dirty="0" err="1" smtClean="0"/>
                  <a:t>i</a:t>
                </a:r>
                <a:endParaRPr lang="en-SG" baseline="-25000" dirty="0"/>
              </a:p>
            </p:txBody>
          </p:sp>
          <p:sp>
            <p:nvSpPr>
              <p:cNvPr id="53" name="文本框 52"/>
              <p:cNvSpPr txBox="1"/>
              <p:nvPr/>
            </p:nvSpPr>
            <p:spPr>
              <a:xfrm>
                <a:off x="2139213" y="4618338"/>
                <a:ext cx="466794" cy="369332"/>
              </a:xfrm>
              <a:prstGeom prst="rect">
                <a:avLst/>
              </a:prstGeom>
              <a:noFill/>
            </p:spPr>
            <p:txBody>
              <a:bodyPr wrap="none" rtlCol="0">
                <a:spAutoFit/>
              </a:bodyPr>
              <a:lstStyle/>
              <a:p>
                <a:r>
                  <a:rPr lang="en-SG" dirty="0"/>
                  <a:t>u</a:t>
                </a:r>
                <a:r>
                  <a:rPr lang="en-SG" baseline="-25000" dirty="0" smtClean="0"/>
                  <a:t>i-2</a:t>
                </a:r>
                <a:endParaRPr lang="en-SG" baseline="-25000" dirty="0"/>
              </a:p>
            </p:txBody>
          </p:sp>
          <p:sp>
            <p:nvSpPr>
              <p:cNvPr id="54" name="文本框 53"/>
              <p:cNvSpPr txBox="1"/>
              <p:nvPr/>
            </p:nvSpPr>
            <p:spPr>
              <a:xfrm>
                <a:off x="3171255" y="4618338"/>
                <a:ext cx="466794" cy="369332"/>
              </a:xfrm>
              <a:prstGeom prst="rect">
                <a:avLst/>
              </a:prstGeom>
              <a:noFill/>
            </p:spPr>
            <p:txBody>
              <a:bodyPr wrap="none" rtlCol="0">
                <a:spAutoFit/>
              </a:bodyPr>
              <a:lstStyle/>
              <a:p>
                <a:r>
                  <a:rPr lang="en-SG" dirty="0" smtClean="0"/>
                  <a:t>u</a:t>
                </a:r>
                <a:r>
                  <a:rPr lang="en-SG" baseline="-25000" dirty="0" smtClean="0"/>
                  <a:t>i-1</a:t>
                </a:r>
                <a:endParaRPr lang="en-SG" baseline="-25000" dirty="0"/>
              </a:p>
            </p:txBody>
          </p:sp>
          <p:sp>
            <p:nvSpPr>
              <p:cNvPr id="55" name="文本框 54"/>
              <p:cNvSpPr txBox="1"/>
              <p:nvPr/>
            </p:nvSpPr>
            <p:spPr>
              <a:xfrm>
                <a:off x="4224007" y="4633206"/>
                <a:ext cx="341760" cy="369332"/>
              </a:xfrm>
              <a:prstGeom prst="rect">
                <a:avLst/>
              </a:prstGeom>
              <a:noFill/>
            </p:spPr>
            <p:txBody>
              <a:bodyPr wrap="none" rtlCol="0">
                <a:spAutoFit/>
              </a:bodyPr>
              <a:lstStyle/>
              <a:p>
                <a:r>
                  <a:rPr lang="en-SG" dirty="0" err="1" smtClean="0"/>
                  <a:t>u</a:t>
                </a:r>
                <a:r>
                  <a:rPr lang="en-SG" baseline="-25000" dirty="0" err="1" smtClean="0"/>
                  <a:t>i</a:t>
                </a:r>
                <a:endParaRPr lang="en-SG" baseline="-25000" dirty="0"/>
              </a:p>
            </p:txBody>
          </p:sp>
          <p:sp>
            <p:nvSpPr>
              <p:cNvPr id="56" name="文本框 55"/>
              <p:cNvSpPr txBox="1"/>
              <p:nvPr/>
            </p:nvSpPr>
            <p:spPr>
              <a:xfrm>
                <a:off x="5360829" y="4642110"/>
                <a:ext cx="497252" cy="369332"/>
              </a:xfrm>
              <a:prstGeom prst="rect">
                <a:avLst/>
              </a:prstGeom>
              <a:noFill/>
            </p:spPr>
            <p:txBody>
              <a:bodyPr wrap="none" rtlCol="0">
                <a:spAutoFit/>
              </a:bodyPr>
              <a:lstStyle/>
              <a:p>
                <a:r>
                  <a:rPr lang="en-SG" dirty="0"/>
                  <a:t>u</a:t>
                </a:r>
                <a:r>
                  <a:rPr lang="en-SG" baseline="-25000" dirty="0" smtClean="0"/>
                  <a:t>i+1</a:t>
                </a:r>
                <a:endParaRPr lang="en-SG" baseline="-25000" dirty="0"/>
              </a:p>
            </p:txBody>
          </p:sp>
          <p:sp>
            <p:nvSpPr>
              <p:cNvPr id="57" name="文本框 56"/>
              <p:cNvSpPr txBox="1"/>
              <p:nvPr/>
            </p:nvSpPr>
            <p:spPr>
              <a:xfrm>
                <a:off x="6656284" y="4642110"/>
                <a:ext cx="497252" cy="369332"/>
              </a:xfrm>
              <a:prstGeom prst="rect">
                <a:avLst/>
              </a:prstGeom>
              <a:noFill/>
            </p:spPr>
            <p:txBody>
              <a:bodyPr wrap="none" rtlCol="0">
                <a:spAutoFit/>
              </a:bodyPr>
              <a:lstStyle/>
              <a:p>
                <a:r>
                  <a:rPr lang="en-SG" dirty="0"/>
                  <a:t>u</a:t>
                </a:r>
                <a:r>
                  <a:rPr lang="en-SG" baseline="-25000" dirty="0" smtClean="0"/>
                  <a:t>i+2</a:t>
                </a:r>
                <a:endParaRPr lang="en-SG" baseline="-25000" dirty="0"/>
              </a:p>
            </p:txBody>
          </p:sp>
          <p:sp>
            <p:nvSpPr>
              <p:cNvPr id="58" name="文本框 57"/>
              <p:cNvSpPr txBox="1"/>
              <p:nvPr/>
            </p:nvSpPr>
            <p:spPr>
              <a:xfrm>
                <a:off x="7923918" y="4617396"/>
                <a:ext cx="497252" cy="369332"/>
              </a:xfrm>
              <a:prstGeom prst="rect">
                <a:avLst/>
              </a:prstGeom>
              <a:noFill/>
            </p:spPr>
            <p:txBody>
              <a:bodyPr wrap="none" rtlCol="0">
                <a:spAutoFit/>
              </a:bodyPr>
              <a:lstStyle/>
              <a:p>
                <a:r>
                  <a:rPr lang="en-SG" dirty="0"/>
                  <a:t>u</a:t>
                </a:r>
                <a:r>
                  <a:rPr lang="en-SG" baseline="-25000" dirty="0" smtClean="0"/>
                  <a:t>i+3</a:t>
                </a:r>
                <a:endParaRPr lang="en-SG" baseline="-25000" dirty="0"/>
              </a:p>
            </p:txBody>
          </p:sp>
          <p:sp>
            <p:nvSpPr>
              <p:cNvPr id="59" name="文本框 58"/>
              <p:cNvSpPr txBox="1"/>
              <p:nvPr/>
            </p:nvSpPr>
            <p:spPr>
              <a:xfrm>
                <a:off x="8910399" y="4629753"/>
                <a:ext cx="497252" cy="369332"/>
              </a:xfrm>
              <a:prstGeom prst="rect">
                <a:avLst/>
              </a:prstGeom>
              <a:noFill/>
            </p:spPr>
            <p:txBody>
              <a:bodyPr wrap="none" rtlCol="0">
                <a:spAutoFit/>
              </a:bodyPr>
              <a:lstStyle/>
              <a:p>
                <a:r>
                  <a:rPr lang="en-SG" dirty="0"/>
                  <a:t>u</a:t>
                </a:r>
                <a:r>
                  <a:rPr lang="en-SG" baseline="-25000" dirty="0" smtClean="0"/>
                  <a:t>i+4</a:t>
                </a:r>
                <a:endParaRPr lang="en-SG" baseline="-25000" dirty="0"/>
              </a:p>
            </p:txBody>
          </p:sp>
          <p:sp>
            <p:nvSpPr>
              <p:cNvPr id="61" name="文本框 60"/>
              <p:cNvSpPr txBox="1"/>
              <p:nvPr/>
            </p:nvSpPr>
            <p:spPr>
              <a:xfrm>
                <a:off x="9664646" y="4390423"/>
                <a:ext cx="301686" cy="369332"/>
              </a:xfrm>
              <a:prstGeom prst="rect">
                <a:avLst/>
              </a:prstGeom>
              <a:noFill/>
            </p:spPr>
            <p:txBody>
              <a:bodyPr wrap="none" rtlCol="0">
                <a:spAutoFit/>
              </a:bodyPr>
              <a:lstStyle/>
              <a:p>
                <a:r>
                  <a:rPr lang="en-SG" dirty="0" smtClean="0"/>
                  <a:t>0</a:t>
                </a:r>
                <a:endParaRPr lang="en-SG" dirty="0"/>
              </a:p>
            </p:txBody>
          </p:sp>
          <p:sp>
            <p:nvSpPr>
              <p:cNvPr id="62" name="文本框 61"/>
              <p:cNvSpPr txBox="1"/>
              <p:nvPr/>
            </p:nvSpPr>
            <p:spPr>
              <a:xfrm>
                <a:off x="4775643" y="2569330"/>
                <a:ext cx="527709" cy="369332"/>
              </a:xfrm>
              <a:prstGeom prst="rect">
                <a:avLst/>
              </a:prstGeom>
              <a:noFill/>
            </p:spPr>
            <p:txBody>
              <a:bodyPr wrap="none" rtlCol="0">
                <a:spAutoFit/>
              </a:bodyPr>
              <a:lstStyle/>
              <a:p>
                <a:r>
                  <a:rPr lang="en-SG" b="1" dirty="0" smtClean="0"/>
                  <a:t>r</a:t>
                </a:r>
                <a:r>
                  <a:rPr lang="en-SG" dirty="0" smtClean="0"/>
                  <a:t>(u)</a:t>
                </a:r>
                <a:endParaRPr lang="en-SG" dirty="0"/>
              </a:p>
            </p:txBody>
          </p:sp>
        </p:grpSp>
      </p:grpSp>
      <p:graphicFrame>
        <p:nvGraphicFramePr>
          <p:cNvPr id="63" name="对象 62"/>
          <p:cNvGraphicFramePr>
            <a:graphicFrameLocks noChangeAspect="1"/>
          </p:cNvGraphicFramePr>
          <p:nvPr>
            <p:extLst>
              <p:ext uri="{D42A27DB-BD31-4B8C-83A1-F6EECF244321}">
                <p14:modId xmlns:p14="http://schemas.microsoft.com/office/powerpoint/2010/main" val="1851340603"/>
              </p:ext>
            </p:extLst>
          </p:nvPr>
        </p:nvGraphicFramePr>
        <p:xfrm>
          <a:off x="3092692" y="5349054"/>
          <a:ext cx="4878033" cy="718470"/>
        </p:xfrm>
        <a:graphic>
          <a:graphicData uri="http://schemas.openxmlformats.org/presentationml/2006/ole">
            <mc:AlternateContent xmlns:mc="http://schemas.openxmlformats.org/markup-compatibility/2006">
              <mc:Choice xmlns:v="urn:schemas-microsoft-com:vml" Requires="v">
                <p:oleObj spid="_x0000_s25031" name="Equation" r:id="rId3" imgW="3276360" imgH="482400" progId="Equation.DSMT4">
                  <p:embed/>
                </p:oleObj>
              </mc:Choice>
              <mc:Fallback>
                <p:oleObj name="Equation" r:id="rId3" imgW="3276360" imgH="482400" progId="Equation.DSMT4">
                  <p:embed/>
                  <p:pic>
                    <p:nvPicPr>
                      <p:cNvPr id="0" name=""/>
                      <p:cNvPicPr/>
                      <p:nvPr/>
                    </p:nvPicPr>
                    <p:blipFill>
                      <a:blip r:embed="rId4"/>
                      <a:stretch>
                        <a:fillRect/>
                      </a:stretch>
                    </p:blipFill>
                    <p:spPr>
                      <a:xfrm>
                        <a:off x="3092692" y="5349054"/>
                        <a:ext cx="4878033" cy="718470"/>
                      </a:xfrm>
                      <a:prstGeom prst="rect">
                        <a:avLst/>
                      </a:prstGeom>
                    </p:spPr>
                  </p:pic>
                </p:oleObj>
              </mc:Fallback>
            </mc:AlternateContent>
          </a:graphicData>
        </a:graphic>
      </p:graphicFrame>
    </p:spTree>
    <p:extLst>
      <p:ext uri="{BB962C8B-B14F-4D97-AF65-F5344CB8AC3E}">
        <p14:creationId xmlns:p14="http://schemas.microsoft.com/office/powerpoint/2010/main" val="33516396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B-spline curves</a:t>
            </a:r>
          </a:p>
        </p:txBody>
      </p:sp>
      <p:grpSp>
        <p:nvGrpSpPr>
          <p:cNvPr id="65" name="组合 64"/>
          <p:cNvGrpSpPr/>
          <p:nvPr/>
        </p:nvGrpSpPr>
        <p:grpSpPr>
          <a:xfrm>
            <a:off x="2182440" y="1848639"/>
            <a:ext cx="7827119" cy="3063773"/>
            <a:chOff x="2182440" y="1910422"/>
            <a:chExt cx="7827119" cy="3063773"/>
          </a:xfrm>
        </p:grpSpPr>
        <p:sp>
          <p:nvSpPr>
            <p:cNvPr id="26" name="文本框 25"/>
            <p:cNvSpPr txBox="1"/>
            <p:nvPr/>
          </p:nvSpPr>
          <p:spPr>
            <a:xfrm>
              <a:off x="6729314" y="1910422"/>
              <a:ext cx="691979" cy="369332"/>
            </a:xfrm>
            <a:prstGeom prst="rect">
              <a:avLst/>
            </a:prstGeom>
            <a:noFill/>
          </p:spPr>
          <p:txBody>
            <a:bodyPr wrap="square" rtlCol="0">
              <a:spAutoFit/>
            </a:bodyPr>
            <a:lstStyle/>
            <a:p>
              <a:r>
                <a:rPr lang="en-SG" dirty="0" smtClean="0"/>
                <a:t>p</a:t>
              </a:r>
              <a:r>
                <a:rPr lang="en-SG" baseline="-25000" dirty="0" smtClean="0"/>
                <a:t>i+1</a:t>
              </a:r>
              <a:endParaRPr lang="en-SG" sz="1200" baseline="-25000" dirty="0"/>
            </a:p>
          </p:txBody>
        </p:sp>
        <p:grpSp>
          <p:nvGrpSpPr>
            <p:cNvPr id="64" name="组合 63"/>
            <p:cNvGrpSpPr/>
            <p:nvPr/>
          </p:nvGrpSpPr>
          <p:grpSpPr>
            <a:xfrm>
              <a:off x="2182440" y="2065547"/>
              <a:ext cx="7827119" cy="2908648"/>
              <a:chOff x="2139213" y="2102794"/>
              <a:chExt cx="7827119" cy="2908648"/>
            </a:xfrm>
          </p:grpSpPr>
          <p:sp>
            <p:nvSpPr>
              <p:cNvPr id="4" name="流程图: 接点 3"/>
              <p:cNvSpPr/>
              <p:nvPr/>
            </p:nvSpPr>
            <p:spPr>
              <a:xfrm>
                <a:off x="3297195" y="3282777"/>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流程图: 接点 5"/>
              <p:cNvSpPr/>
              <p:nvPr/>
            </p:nvSpPr>
            <p:spPr>
              <a:xfrm>
                <a:off x="4345460" y="2583527"/>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流程图: 接点 6"/>
              <p:cNvSpPr/>
              <p:nvPr/>
            </p:nvSpPr>
            <p:spPr>
              <a:xfrm>
                <a:off x="5482282" y="3227172"/>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流程图: 接点 7"/>
              <p:cNvSpPr/>
              <p:nvPr/>
            </p:nvSpPr>
            <p:spPr>
              <a:xfrm>
                <a:off x="6845644" y="2347718"/>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流程图: 接点 8"/>
              <p:cNvSpPr/>
              <p:nvPr/>
            </p:nvSpPr>
            <p:spPr>
              <a:xfrm>
                <a:off x="8036012" y="2994454"/>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1" name="直接连接符 10"/>
              <p:cNvCxnSpPr>
                <a:endCxn id="6" idx="2"/>
              </p:cNvCxnSpPr>
              <p:nvPr/>
            </p:nvCxnSpPr>
            <p:spPr>
              <a:xfrm flipV="1">
                <a:off x="3332145" y="2639133"/>
                <a:ext cx="1013315" cy="6852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444314" y="2667965"/>
                <a:ext cx="1087395" cy="5880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a:endCxn id="8" idx="3"/>
              </p:cNvCxnSpPr>
              <p:nvPr/>
            </p:nvCxnSpPr>
            <p:spPr>
              <a:xfrm flipV="1">
                <a:off x="5531709" y="2442643"/>
                <a:ext cx="1328412" cy="827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8" idx="2"/>
                <a:endCxn id="9" idx="1"/>
              </p:cNvCxnSpPr>
              <p:nvPr/>
            </p:nvCxnSpPr>
            <p:spPr>
              <a:xfrm>
                <a:off x="6845644" y="2403324"/>
                <a:ext cx="1204845" cy="607416"/>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842053" y="3105665"/>
                <a:ext cx="691979" cy="369332"/>
              </a:xfrm>
              <a:prstGeom prst="rect">
                <a:avLst/>
              </a:prstGeom>
              <a:noFill/>
            </p:spPr>
            <p:txBody>
              <a:bodyPr wrap="square" rtlCol="0">
                <a:spAutoFit/>
              </a:bodyPr>
              <a:lstStyle/>
              <a:p>
                <a:r>
                  <a:rPr lang="en-SG" dirty="0" smtClean="0"/>
                  <a:t>p</a:t>
                </a:r>
                <a:r>
                  <a:rPr lang="en-SG" baseline="-25000" dirty="0" smtClean="0"/>
                  <a:t>i-2</a:t>
                </a:r>
                <a:endParaRPr lang="en-SG" sz="1200" baseline="-25000" dirty="0"/>
              </a:p>
            </p:txBody>
          </p:sp>
          <p:sp>
            <p:nvSpPr>
              <p:cNvPr id="24" name="文本框 23"/>
              <p:cNvSpPr txBox="1"/>
              <p:nvPr/>
            </p:nvSpPr>
            <p:spPr>
              <a:xfrm>
                <a:off x="4182762" y="2102794"/>
                <a:ext cx="691979" cy="369332"/>
              </a:xfrm>
              <a:prstGeom prst="rect">
                <a:avLst/>
              </a:prstGeom>
              <a:noFill/>
            </p:spPr>
            <p:txBody>
              <a:bodyPr wrap="square" rtlCol="0">
                <a:spAutoFit/>
              </a:bodyPr>
              <a:lstStyle/>
              <a:p>
                <a:r>
                  <a:rPr lang="en-SG" dirty="0" smtClean="0"/>
                  <a:t>p</a:t>
                </a:r>
                <a:r>
                  <a:rPr lang="en-SG" baseline="-25000" dirty="0" smtClean="0"/>
                  <a:t>i-1</a:t>
                </a:r>
                <a:endParaRPr lang="en-SG" sz="1200" baseline="-25000" dirty="0"/>
              </a:p>
            </p:txBody>
          </p:sp>
          <p:sp>
            <p:nvSpPr>
              <p:cNvPr id="25" name="文本框 24"/>
              <p:cNvSpPr txBox="1"/>
              <p:nvPr/>
            </p:nvSpPr>
            <p:spPr>
              <a:xfrm>
                <a:off x="5323763" y="2723629"/>
                <a:ext cx="691979" cy="369332"/>
              </a:xfrm>
              <a:prstGeom prst="rect">
                <a:avLst/>
              </a:prstGeom>
              <a:noFill/>
            </p:spPr>
            <p:txBody>
              <a:bodyPr wrap="square" rtlCol="0">
                <a:spAutoFit/>
              </a:bodyPr>
              <a:lstStyle/>
              <a:p>
                <a:r>
                  <a:rPr lang="en-SG" dirty="0" smtClean="0"/>
                  <a:t>p</a:t>
                </a:r>
                <a:r>
                  <a:rPr lang="en-SG" baseline="-25000" dirty="0" smtClean="0"/>
                  <a:t>i</a:t>
                </a:r>
                <a:endParaRPr lang="en-SG" sz="1200" baseline="-25000" dirty="0"/>
              </a:p>
            </p:txBody>
          </p:sp>
          <p:sp>
            <p:nvSpPr>
              <p:cNvPr id="27" name="文本框 26"/>
              <p:cNvSpPr txBox="1"/>
              <p:nvPr/>
            </p:nvSpPr>
            <p:spPr>
              <a:xfrm>
                <a:off x="8036012" y="2530197"/>
                <a:ext cx="691979" cy="369332"/>
              </a:xfrm>
              <a:prstGeom prst="rect">
                <a:avLst/>
              </a:prstGeom>
              <a:noFill/>
            </p:spPr>
            <p:txBody>
              <a:bodyPr wrap="square" rtlCol="0">
                <a:spAutoFit/>
              </a:bodyPr>
              <a:lstStyle/>
              <a:p>
                <a:r>
                  <a:rPr lang="en-SG" dirty="0" smtClean="0"/>
                  <a:t>p</a:t>
                </a:r>
                <a:r>
                  <a:rPr lang="en-SG" baseline="-25000" dirty="0" smtClean="0"/>
                  <a:t>i+2</a:t>
                </a:r>
                <a:endParaRPr lang="en-SG" sz="1200" baseline="-25000" dirty="0"/>
              </a:p>
            </p:txBody>
          </p:sp>
          <p:cxnSp>
            <p:nvCxnSpPr>
              <p:cNvPr id="29" name="直接连接符 28"/>
              <p:cNvCxnSpPr/>
              <p:nvPr/>
            </p:nvCxnSpPr>
            <p:spPr>
              <a:xfrm>
                <a:off x="2187146" y="4584357"/>
                <a:ext cx="7451124" cy="33981"/>
              </a:xfrm>
              <a:prstGeom prst="line">
                <a:avLst/>
              </a:prstGeom>
            </p:spPr>
            <p:style>
              <a:lnRef idx="1">
                <a:schemeClr val="dk1"/>
              </a:lnRef>
              <a:fillRef idx="0">
                <a:schemeClr val="dk1"/>
              </a:fillRef>
              <a:effectRef idx="0">
                <a:schemeClr val="dk1"/>
              </a:effectRef>
              <a:fontRef idx="minor">
                <a:schemeClr val="tx1"/>
              </a:fontRef>
            </p:style>
          </p:cxnSp>
          <p:sp>
            <p:nvSpPr>
              <p:cNvPr id="32" name="等腰三角形 31"/>
              <p:cNvSpPr/>
              <p:nvPr/>
            </p:nvSpPr>
            <p:spPr>
              <a:xfrm>
                <a:off x="3332145"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等腰三角形 33"/>
              <p:cNvSpPr/>
              <p:nvPr/>
            </p:nvSpPr>
            <p:spPr>
              <a:xfrm>
                <a:off x="2278141"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等腰三角形 34"/>
              <p:cNvSpPr/>
              <p:nvPr/>
            </p:nvSpPr>
            <p:spPr>
              <a:xfrm>
                <a:off x="9049327" y="4519484"/>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等腰三角形 35"/>
              <p:cNvSpPr/>
              <p:nvPr/>
            </p:nvSpPr>
            <p:spPr>
              <a:xfrm>
                <a:off x="4362935" y="4516395"/>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等腰三角形 36"/>
              <p:cNvSpPr/>
              <p:nvPr/>
            </p:nvSpPr>
            <p:spPr>
              <a:xfrm>
                <a:off x="8050489"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等腰三角形 37"/>
              <p:cNvSpPr/>
              <p:nvPr/>
            </p:nvSpPr>
            <p:spPr>
              <a:xfrm>
                <a:off x="6796217" y="4522573"/>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等腰三角形 38"/>
              <p:cNvSpPr/>
              <p:nvPr/>
            </p:nvSpPr>
            <p:spPr>
              <a:xfrm>
                <a:off x="5499757" y="4516395"/>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43" name="直接连接符 42"/>
              <p:cNvCxnSpPr>
                <a:stCxn id="32" idx="5"/>
              </p:cNvCxnSpPr>
              <p:nvPr/>
            </p:nvCxnSpPr>
            <p:spPr>
              <a:xfrm flipV="1">
                <a:off x="3380073" y="3583635"/>
                <a:ext cx="1046766" cy="991454"/>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接连接符 44"/>
              <p:cNvCxnSpPr>
                <a:endCxn id="39" idx="1"/>
              </p:cNvCxnSpPr>
              <p:nvPr/>
            </p:nvCxnSpPr>
            <p:spPr>
              <a:xfrm>
                <a:off x="4444314" y="3583635"/>
                <a:ext cx="1071419" cy="1000722"/>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直接连接符 46"/>
              <p:cNvCxnSpPr>
                <a:stCxn id="36" idx="5"/>
              </p:cNvCxnSpPr>
              <p:nvPr/>
            </p:nvCxnSpPr>
            <p:spPr>
              <a:xfrm flipV="1">
                <a:off x="4410863" y="3583635"/>
                <a:ext cx="1120846" cy="1000722"/>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直接连接符 48"/>
              <p:cNvCxnSpPr>
                <a:stCxn id="38" idx="1"/>
              </p:cNvCxnSpPr>
              <p:nvPr/>
            </p:nvCxnSpPr>
            <p:spPr>
              <a:xfrm flipH="1" flipV="1">
                <a:off x="5531709" y="3583635"/>
                <a:ext cx="1280484" cy="100690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3" name="文本框 52"/>
              <p:cNvSpPr txBox="1"/>
              <p:nvPr/>
            </p:nvSpPr>
            <p:spPr>
              <a:xfrm>
                <a:off x="2139213" y="4618338"/>
                <a:ext cx="466794" cy="369332"/>
              </a:xfrm>
              <a:prstGeom prst="rect">
                <a:avLst/>
              </a:prstGeom>
              <a:noFill/>
            </p:spPr>
            <p:txBody>
              <a:bodyPr wrap="none" rtlCol="0">
                <a:spAutoFit/>
              </a:bodyPr>
              <a:lstStyle/>
              <a:p>
                <a:r>
                  <a:rPr lang="en-SG" dirty="0"/>
                  <a:t>u</a:t>
                </a:r>
                <a:r>
                  <a:rPr lang="en-SG" baseline="-25000" dirty="0" smtClean="0"/>
                  <a:t>i-2</a:t>
                </a:r>
                <a:endParaRPr lang="en-SG" baseline="-25000" dirty="0"/>
              </a:p>
            </p:txBody>
          </p:sp>
          <p:sp>
            <p:nvSpPr>
              <p:cNvPr id="54" name="文本框 53"/>
              <p:cNvSpPr txBox="1"/>
              <p:nvPr/>
            </p:nvSpPr>
            <p:spPr>
              <a:xfrm>
                <a:off x="3171255" y="4618338"/>
                <a:ext cx="466794" cy="369332"/>
              </a:xfrm>
              <a:prstGeom prst="rect">
                <a:avLst/>
              </a:prstGeom>
              <a:noFill/>
            </p:spPr>
            <p:txBody>
              <a:bodyPr wrap="none" rtlCol="0">
                <a:spAutoFit/>
              </a:bodyPr>
              <a:lstStyle/>
              <a:p>
                <a:r>
                  <a:rPr lang="en-SG" dirty="0" smtClean="0"/>
                  <a:t>u</a:t>
                </a:r>
                <a:r>
                  <a:rPr lang="en-SG" baseline="-25000" dirty="0" smtClean="0"/>
                  <a:t>i-1</a:t>
                </a:r>
                <a:endParaRPr lang="en-SG" baseline="-25000" dirty="0"/>
              </a:p>
            </p:txBody>
          </p:sp>
          <p:sp>
            <p:nvSpPr>
              <p:cNvPr id="55" name="文本框 54"/>
              <p:cNvSpPr txBox="1"/>
              <p:nvPr/>
            </p:nvSpPr>
            <p:spPr>
              <a:xfrm>
                <a:off x="4224007" y="4633206"/>
                <a:ext cx="341760" cy="369332"/>
              </a:xfrm>
              <a:prstGeom prst="rect">
                <a:avLst/>
              </a:prstGeom>
              <a:noFill/>
            </p:spPr>
            <p:txBody>
              <a:bodyPr wrap="none" rtlCol="0">
                <a:spAutoFit/>
              </a:bodyPr>
              <a:lstStyle/>
              <a:p>
                <a:r>
                  <a:rPr lang="en-SG" dirty="0" err="1" smtClean="0"/>
                  <a:t>u</a:t>
                </a:r>
                <a:r>
                  <a:rPr lang="en-SG" baseline="-25000" dirty="0" err="1" smtClean="0"/>
                  <a:t>i</a:t>
                </a:r>
                <a:endParaRPr lang="en-SG" baseline="-25000" dirty="0"/>
              </a:p>
            </p:txBody>
          </p:sp>
          <p:sp>
            <p:nvSpPr>
              <p:cNvPr id="56" name="文本框 55"/>
              <p:cNvSpPr txBox="1"/>
              <p:nvPr/>
            </p:nvSpPr>
            <p:spPr>
              <a:xfrm>
                <a:off x="5360829" y="4642110"/>
                <a:ext cx="497252" cy="369332"/>
              </a:xfrm>
              <a:prstGeom prst="rect">
                <a:avLst/>
              </a:prstGeom>
              <a:noFill/>
            </p:spPr>
            <p:txBody>
              <a:bodyPr wrap="none" rtlCol="0">
                <a:spAutoFit/>
              </a:bodyPr>
              <a:lstStyle/>
              <a:p>
                <a:r>
                  <a:rPr lang="en-SG" dirty="0"/>
                  <a:t>u</a:t>
                </a:r>
                <a:r>
                  <a:rPr lang="en-SG" baseline="-25000" dirty="0" smtClean="0"/>
                  <a:t>i+1</a:t>
                </a:r>
                <a:endParaRPr lang="en-SG" baseline="-25000" dirty="0"/>
              </a:p>
            </p:txBody>
          </p:sp>
          <p:sp>
            <p:nvSpPr>
              <p:cNvPr id="57" name="文本框 56"/>
              <p:cNvSpPr txBox="1"/>
              <p:nvPr/>
            </p:nvSpPr>
            <p:spPr>
              <a:xfrm>
                <a:off x="6656284" y="4642110"/>
                <a:ext cx="497252" cy="369332"/>
              </a:xfrm>
              <a:prstGeom prst="rect">
                <a:avLst/>
              </a:prstGeom>
              <a:noFill/>
            </p:spPr>
            <p:txBody>
              <a:bodyPr wrap="none" rtlCol="0">
                <a:spAutoFit/>
              </a:bodyPr>
              <a:lstStyle/>
              <a:p>
                <a:r>
                  <a:rPr lang="en-SG" dirty="0"/>
                  <a:t>u</a:t>
                </a:r>
                <a:r>
                  <a:rPr lang="en-SG" baseline="-25000" dirty="0" smtClean="0"/>
                  <a:t>i+2</a:t>
                </a:r>
                <a:endParaRPr lang="en-SG" baseline="-25000" dirty="0"/>
              </a:p>
            </p:txBody>
          </p:sp>
          <p:sp>
            <p:nvSpPr>
              <p:cNvPr id="58" name="文本框 57"/>
              <p:cNvSpPr txBox="1"/>
              <p:nvPr/>
            </p:nvSpPr>
            <p:spPr>
              <a:xfrm>
                <a:off x="7923918" y="4617396"/>
                <a:ext cx="497252" cy="369332"/>
              </a:xfrm>
              <a:prstGeom prst="rect">
                <a:avLst/>
              </a:prstGeom>
              <a:noFill/>
            </p:spPr>
            <p:txBody>
              <a:bodyPr wrap="none" rtlCol="0">
                <a:spAutoFit/>
              </a:bodyPr>
              <a:lstStyle/>
              <a:p>
                <a:r>
                  <a:rPr lang="en-SG" dirty="0"/>
                  <a:t>u</a:t>
                </a:r>
                <a:r>
                  <a:rPr lang="en-SG" baseline="-25000" dirty="0" smtClean="0"/>
                  <a:t>i+3</a:t>
                </a:r>
                <a:endParaRPr lang="en-SG" baseline="-25000" dirty="0"/>
              </a:p>
            </p:txBody>
          </p:sp>
          <p:sp>
            <p:nvSpPr>
              <p:cNvPr id="59" name="文本框 58"/>
              <p:cNvSpPr txBox="1"/>
              <p:nvPr/>
            </p:nvSpPr>
            <p:spPr>
              <a:xfrm>
                <a:off x="8910399" y="4629753"/>
                <a:ext cx="497252" cy="369332"/>
              </a:xfrm>
              <a:prstGeom prst="rect">
                <a:avLst/>
              </a:prstGeom>
              <a:noFill/>
            </p:spPr>
            <p:txBody>
              <a:bodyPr wrap="none" rtlCol="0">
                <a:spAutoFit/>
              </a:bodyPr>
              <a:lstStyle/>
              <a:p>
                <a:r>
                  <a:rPr lang="en-SG" dirty="0"/>
                  <a:t>u</a:t>
                </a:r>
                <a:r>
                  <a:rPr lang="en-SG" baseline="-25000" dirty="0" smtClean="0"/>
                  <a:t>i+4</a:t>
                </a:r>
                <a:endParaRPr lang="en-SG" baseline="-25000" dirty="0"/>
              </a:p>
            </p:txBody>
          </p:sp>
          <p:sp>
            <p:nvSpPr>
              <p:cNvPr id="61" name="文本框 60"/>
              <p:cNvSpPr txBox="1"/>
              <p:nvPr/>
            </p:nvSpPr>
            <p:spPr>
              <a:xfrm>
                <a:off x="9664646" y="4390423"/>
                <a:ext cx="301686" cy="369332"/>
              </a:xfrm>
              <a:prstGeom prst="rect">
                <a:avLst/>
              </a:prstGeom>
              <a:noFill/>
            </p:spPr>
            <p:txBody>
              <a:bodyPr wrap="none" rtlCol="0">
                <a:spAutoFit/>
              </a:bodyPr>
              <a:lstStyle/>
              <a:p>
                <a:r>
                  <a:rPr lang="en-SG" dirty="0" smtClean="0"/>
                  <a:t>0</a:t>
                </a:r>
                <a:endParaRPr lang="en-SG" dirty="0"/>
              </a:p>
            </p:txBody>
          </p:sp>
        </p:grpSp>
      </p:grpSp>
      <p:graphicFrame>
        <p:nvGraphicFramePr>
          <p:cNvPr id="63" name="对象 62"/>
          <p:cNvGraphicFramePr>
            <a:graphicFrameLocks noChangeAspect="1"/>
          </p:cNvGraphicFramePr>
          <p:nvPr>
            <p:extLst>
              <p:ext uri="{D42A27DB-BD31-4B8C-83A1-F6EECF244321}">
                <p14:modId xmlns:p14="http://schemas.microsoft.com/office/powerpoint/2010/main" val="3717820921"/>
              </p:ext>
            </p:extLst>
          </p:nvPr>
        </p:nvGraphicFramePr>
        <p:xfrm>
          <a:off x="3794271" y="3008944"/>
          <a:ext cx="1548006" cy="522436"/>
        </p:xfrm>
        <a:graphic>
          <a:graphicData uri="http://schemas.openxmlformats.org/presentationml/2006/ole">
            <mc:AlternateContent xmlns:mc="http://schemas.openxmlformats.org/markup-compatibility/2006">
              <mc:Choice xmlns:v="urn:schemas-microsoft-com:vml" Requires="v">
                <p:oleObj spid="_x0000_s26506" name="Equation" r:id="rId3" imgW="1282680" imgH="431640" progId="Equation.DSMT4">
                  <p:embed/>
                </p:oleObj>
              </mc:Choice>
              <mc:Fallback>
                <p:oleObj name="Equation" r:id="rId3" imgW="1282680" imgH="431640" progId="Equation.DSMT4">
                  <p:embed/>
                  <p:pic>
                    <p:nvPicPr>
                      <p:cNvPr id="63" name="对象 62"/>
                      <p:cNvPicPr/>
                      <p:nvPr/>
                    </p:nvPicPr>
                    <p:blipFill>
                      <a:blip r:embed="rId4"/>
                      <a:stretch>
                        <a:fillRect/>
                      </a:stretch>
                    </p:blipFill>
                    <p:spPr>
                      <a:xfrm>
                        <a:off x="3794271" y="3008944"/>
                        <a:ext cx="1548006" cy="522436"/>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4006558717"/>
              </p:ext>
            </p:extLst>
          </p:nvPr>
        </p:nvGraphicFramePr>
        <p:xfrm>
          <a:off x="5403312" y="4002114"/>
          <a:ext cx="1016000" cy="431800"/>
        </p:xfrm>
        <a:graphic>
          <a:graphicData uri="http://schemas.openxmlformats.org/presentationml/2006/ole">
            <mc:AlternateContent xmlns:mc="http://schemas.openxmlformats.org/markup-compatibility/2006">
              <mc:Choice xmlns:v="urn:schemas-microsoft-com:vml" Requires="v">
                <p:oleObj spid="_x0000_s26507" name="Equation" r:id="rId5" imgW="1015920" imgH="431640" progId="Equation.DSMT4">
                  <p:embed/>
                </p:oleObj>
              </mc:Choice>
              <mc:Fallback>
                <p:oleObj name="Equation" r:id="rId5" imgW="1015920" imgH="431640" progId="Equation.DSMT4">
                  <p:embed/>
                  <p:pic>
                    <p:nvPicPr>
                      <p:cNvPr id="0" name=""/>
                      <p:cNvPicPr/>
                      <p:nvPr/>
                    </p:nvPicPr>
                    <p:blipFill>
                      <a:blip r:embed="rId6"/>
                      <a:stretch>
                        <a:fillRect/>
                      </a:stretch>
                    </p:blipFill>
                    <p:spPr>
                      <a:xfrm>
                        <a:off x="5403312" y="4002114"/>
                        <a:ext cx="1016000" cy="431800"/>
                      </a:xfrm>
                      <a:prstGeom prst="rect">
                        <a:avLst/>
                      </a:prstGeom>
                    </p:spPr>
                  </p:pic>
                </p:oleObj>
              </mc:Fallback>
            </mc:AlternateContent>
          </a:graphicData>
        </a:graphic>
      </p:graphicFrame>
      <p:cxnSp>
        <p:nvCxnSpPr>
          <p:cNvPr id="18" name="曲线连接符 17"/>
          <p:cNvCxnSpPr/>
          <p:nvPr/>
        </p:nvCxnSpPr>
        <p:spPr>
          <a:xfrm rot="5400000" flipH="1" flipV="1">
            <a:off x="4828990" y="3620359"/>
            <a:ext cx="274501" cy="9654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曲线连接符 20"/>
          <p:cNvCxnSpPr/>
          <p:nvPr/>
        </p:nvCxnSpPr>
        <p:spPr>
          <a:xfrm>
            <a:off x="5342277" y="3805882"/>
            <a:ext cx="282086" cy="196232"/>
          </a:xfrm>
          <a:prstGeom prst="curvedConnector3">
            <a:avLst>
              <a:gd name="adj1" fmla="val 98186"/>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4916729" y="5232734"/>
            <a:ext cx="1580882" cy="369332"/>
          </a:xfrm>
          <a:prstGeom prst="rect">
            <a:avLst/>
          </a:prstGeom>
          <a:noFill/>
        </p:spPr>
        <p:txBody>
          <a:bodyPr wrap="none" rtlCol="0">
            <a:spAutoFit/>
          </a:bodyPr>
          <a:lstStyle/>
          <a:p>
            <a:r>
              <a:rPr lang="en-SG" dirty="0" smtClean="0"/>
              <a:t>Basis functions</a:t>
            </a:r>
            <a:endParaRPr lang="en-SG" dirty="0"/>
          </a:p>
        </p:txBody>
      </p:sp>
    </p:spTree>
    <p:extLst>
      <p:ext uri="{BB962C8B-B14F-4D97-AF65-F5344CB8AC3E}">
        <p14:creationId xmlns:p14="http://schemas.microsoft.com/office/powerpoint/2010/main" val="40583685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B-spline curves</a:t>
            </a:r>
          </a:p>
        </p:txBody>
      </p:sp>
      <p:sp>
        <p:nvSpPr>
          <p:cNvPr id="3" name="内容占位符 2"/>
          <p:cNvSpPr>
            <a:spLocks noGrp="1"/>
          </p:cNvSpPr>
          <p:nvPr>
            <p:ph idx="1"/>
          </p:nvPr>
        </p:nvSpPr>
        <p:spPr>
          <a:xfrm>
            <a:off x="838200" y="1815418"/>
            <a:ext cx="10515600" cy="2987508"/>
          </a:xfrm>
        </p:spPr>
        <p:txBody>
          <a:bodyPr>
            <a:normAutofit lnSpcReduction="10000"/>
          </a:bodyPr>
          <a:lstStyle/>
          <a:p>
            <a:r>
              <a:rPr lang="en-US" dirty="0" smtClean="0"/>
              <a:t>Given a knot vector (0,0,0,0,1,2,2,2,2), for 0-degree, there are 8 pieces of basis function. For 1-degree there are 7 pieces of basis function, and for 2-degree there are only 6, and so on.</a:t>
            </a:r>
          </a:p>
          <a:p>
            <a:r>
              <a:rPr lang="en-SG" dirty="0"/>
              <a:t>An order </a:t>
            </a:r>
            <a:r>
              <a:rPr lang="en-SG" i="1" dirty="0"/>
              <a:t>k</a:t>
            </a:r>
            <a:r>
              <a:rPr lang="en-SG" dirty="0"/>
              <a:t> open uniform B-spline with </a:t>
            </a:r>
            <a:r>
              <a:rPr lang="en-SG" i="1" dirty="0"/>
              <a:t>n</a:t>
            </a:r>
            <a:r>
              <a:rPr lang="en-SG" dirty="0"/>
              <a:t>+1=</a:t>
            </a:r>
            <a:r>
              <a:rPr lang="en-SG" i="1" dirty="0"/>
              <a:t>k</a:t>
            </a:r>
            <a:r>
              <a:rPr lang="en-SG" dirty="0"/>
              <a:t> points is the Bezier curve of order </a:t>
            </a:r>
            <a:r>
              <a:rPr lang="en-SG" i="1" dirty="0"/>
              <a:t>k</a:t>
            </a:r>
            <a:r>
              <a:rPr lang="en-SG" dirty="0"/>
              <a:t>. </a:t>
            </a:r>
            <a:endParaRPr lang="en-SG" dirty="0" smtClean="0"/>
          </a:p>
          <a:p>
            <a:r>
              <a:rPr lang="en-SG" dirty="0"/>
              <a:t>For a given degree </a:t>
            </a:r>
            <a:r>
              <a:rPr lang="en-SG" i="1" dirty="0"/>
              <a:t>k</a:t>
            </a:r>
            <a:r>
              <a:rPr lang="en-SG" dirty="0"/>
              <a:t>, the basis functions are simply shifted versions of one another. </a:t>
            </a:r>
          </a:p>
          <a:p>
            <a:endParaRPr lang="en-US" dirty="0" smtClean="0"/>
          </a:p>
          <a:p>
            <a:pPr marL="0" indent="0">
              <a:buNone/>
            </a:pPr>
            <a:endParaRPr lang="en-SG" dirty="0"/>
          </a:p>
        </p:txBody>
      </p:sp>
      <p:grpSp>
        <p:nvGrpSpPr>
          <p:cNvPr id="66" name="组合 65"/>
          <p:cNvGrpSpPr/>
          <p:nvPr/>
        </p:nvGrpSpPr>
        <p:grpSpPr>
          <a:xfrm>
            <a:off x="3953164" y="4433455"/>
            <a:ext cx="6954321" cy="2101554"/>
            <a:chOff x="1657350" y="4001858"/>
            <a:chExt cx="5984421" cy="1628386"/>
          </a:xfrm>
        </p:grpSpPr>
        <p:cxnSp>
          <p:nvCxnSpPr>
            <p:cNvPr id="5" name="直接连接符 4"/>
            <p:cNvCxnSpPr/>
            <p:nvPr/>
          </p:nvCxnSpPr>
          <p:spPr>
            <a:xfrm>
              <a:off x="1657350" y="5012871"/>
              <a:ext cx="5984421" cy="16329"/>
            </a:xfrm>
            <a:prstGeom prst="line">
              <a:avLst/>
            </a:prstGeom>
          </p:spPr>
          <p:style>
            <a:lnRef idx="1">
              <a:schemeClr val="accent1"/>
            </a:lnRef>
            <a:fillRef idx="0">
              <a:schemeClr val="accent1"/>
            </a:fillRef>
            <a:effectRef idx="0">
              <a:schemeClr val="accent1"/>
            </a:effectRef>
            <a:fontRef idx="minor">
              <a:schemeClr val="tx1"/>
            </a:fontRef>
          </p:style>
        </p:cxnSp>
        <p:sp>
          <p:nvSpPr>
            <p:cNvPr id="7" name="等腰三角形 6"/>
            <p:cNvSpPr/>
            <p:nvPr/>
          </p:nvSpPr>
          <p:spPr>
            <a:xfrm>
              <a:off x="3001735" y="5034643"/>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等腰三角形 7"/>
            <p:cNvSpPr/>
            <p:nvPr/>
          </p:nvSpPr>
          <p:spPr>
            <a:xfrm>
              <a:off x="3614054" y="5046890"/>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等腰三角形 8"/>
            <p:cNvSpPr/>
            <p:nvPr/>
          </p:nvSpPr>
          <p:spPr>
            <a:xfrm>
              <a:off x="4211137" y="5042809"/>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等腰三角形 9"/>
            <p:cNvSpPr/>
            <p:nvPr/>
          </p:nvSpPr>
          <p:spPr>
            <a:xfrm>
              <a:off x="4812026" y="5044168"/>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等腰三角形 10"/>
            <p:cNvSpPr/>
            <p:nvPr/>
          </p:nvSpPr>
          <p:spPr>
            <a:xfrm>
              <a:off x="5388774" y="5055055"/>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等腰三角形 11"/>
            <p:cNvSpPr/>
            <p:nvPr/>
          </p:nvSpPr>
          <p:spPr>
            <a:xfrm>
              <a:off x="5987678" y="5056415"/>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等腰三角形 12"/>
            <p:cNvSpPr/>
            <p:nvPr/>
          </p:nvSpPr>
          <p:spPr>
            <a:xfrm>
              <a:off x="6565131" y="5064781"/>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等腰三角形 13"/>
            <p:cNvSpPr/>
            <p:nvPr/>
          </p:nvSpPr>
          <p:spPr>
            <a:xfrm>
              <a:off x="7139002" y="5069541"/>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文本框 15"/>
            <p:cNvSpPr txBox="1"/>
            <p:nvPr/>
          </p:nvSpPr>
          <p:spPr>
            <a:xfrm>
              <a:off x="2313136" y="5249643"/>
              <a:ext cx="301686" cy="369332"/>
            </a:xfrm>
            <a:prstGeom prst="rect">
              <a:avLst/>
            </a:prstGeom>
            <a:noFill/>
          </p:spPr>
          <p:txBody>
            <a:bodyPr wrap="none" rtlCol="0">
              <a:spAutoFit/>
            </a:bodyPr>
            <a:lstStyle/>
            <a:p>
              <a:r>
                <a:rPr lang="en-US" dirty="0" smtClean="0"/>
                <a:t>0</a:t>
              </a:r>
              <a:endParaRPr lang="en-SG" dirty="0"/>
            </a:p>
          </p:txBody>
        </p:sp>
        <p:sp>
          <p:nvSpPr>
            <p:cNvPr id="17" name="文本框 16"/>
            <p:cNvSpPr txBox="1"/>
            <p:nvPr/>
          </p:nvSpPr>
          <p:spPr>
            <a:xfrm>
              <a:off x="2897588" y="5249643"/>
              <a:ext cx="301686" cy="369332"/>
            </a:xfrm>
            <a:prstGeom prst="rect">
              <a:avLst/>
            </a:prstGeom>
            <a:noFill/>
          </p:spPr>
          <p:txBody>
            <a:bodyPr wrap="none" rtlCol="0">
              <a:spAutoFit/>
            </a:bodyPr>
            <a:lstStyle/>
            <a:p>
              <a:r>
                <a:rPr lang="en-US" dirty="0" smtClean="0"/>
                <a:t>0</a:t>
              </a:r>
              <a:endParaRPr lang="en-SG" dirty="0"/>
            </a:p>
          </p:txBody>
        </p:sp>
        <p:sp>
          <p:nvSpPr>
            <p:cNvPr id="18" name="文本框 17"/>
            <p:cNvSpPr txBox="1"/>
            <p:nvPr/>
          </p:nvSpPr>
          <p:spPr>
            <a:xfrm>
              <a:off x="3489574" y="5249643"/>
              <a:ext cx="301686" cy="369332"/>
            </a:xfrm>
            <a:prstGeom prst="rect">
              <a:avLst/>
            </a:prstGeom>
            <a:noFill/>
          </p:spPr>
          <p:txBody>
            <a:bodyPr wrap="none" rtlCol="0">
              <a:spAutoFit/>
            </a:bodyPr>
            <a:lstStyle/>
            <a:p>
              <a:r>
                <a:rPr lang="en-US" dirty="0" smtClean="0"/>
                <a:t>0</a:t>
              </a:r>
              <a:endParaRPr lang="en-SG" dirty="0"/>
            </a:p>
          </p:txBody>
        </p:sp>
        <p:sp>
          <p:nvSpPr>
            <p:cNvPr id="19" name="文本框 18"/>
            <p:cNvSpPr txBox="1"/>
            <p:nvPr/>
          </p:nvSpPr>
          <p:spPr>
            <a:xfrm>
              <a:off x="4084982" y="5249643"/>
              <a:ext cx="305131" cy="286176"/>
            </a:xfrm>
            <a:prstGeom prst="rect">
              <a:avLst/>
            </a:prstGeom>
            <a:noFill/>
          </p:spPr>
          <p:txBody>
            <a:bodyPr wrap="none" rtlCol="0">
              <a:spAutoFit/>
            </a:bodyPr>
            <a:lstStyle/>
            <a:p>
              <a:r>
                <a:rPr lang="en-US" dirty="0" smtClean="0"/>
                <a:t>0 </a:t>
              </a:r>
              <a:endParaRPr lang="en-SG" dirty="0"/>
            </a:p>
          </p:txBody>
        </p:sp>
        <p:sp>
          <p:nvSpPr>
            <p:cNvPr id="20" name="文本框 19"/>
            <p:cNvSpPr txBox="1"/>
            <p:nvPr/>
          </p:nvSpPr>
          <p:spPr>
            <a:xfrm>
              <a:off x="4683835" y="5260912"/>
              <a:ext cx="301686" cy="369332"/>
            </a:xfrm>
            <a:prstGeom prst="rect">
              <a:avLst/>
            </a:prstGeom>
            <a:noFill/>
          </p:spPr>
          <p:txBody>
            <a:bodyPr wrap="none" rtlCol="0">
              <a:spAutoFit/>
            </a:bodyPr>
            <a:lstStyle/>
            <a:p>
              <a:r>
                <a:rPr lang="en-US" dirty="0" smtClean="0"/>
                <a:t>1</a:t>
              </a:r>
              <a:endParaRPr lang="en-SG" dirty="0"/>
            </a:p>
          </p:txBody>
        </p:sp>
        <p:sp>
          <p:nvSpPr>
            <p:cNvPr id="21" name="文本框 20"/>
            <p:cNvSpPr txBox="1"/>
            <p:nvPr/>
          </p:nvSpPr>
          <p:spPr>
            <a:xfrm>
              <a:off x="5282688" y="5254161"/>
              <a:ext cx="301686" cy="369332"/>
            </a:xfrm>
            <a:prstGeom prst="rect">
              <a:avLst/>
            </a:prstGeom>
            <a:noFill/>
          </p:spPr>
          <p:txBody>
            <a:bodyPr wrap="none" rtlCol="0">
              <a:spAutoFit/>
            </a:bodyPr>
            <a:lstStyle/>
            <a:p>
              <a:r>
                <a:rPr lang="en-US" dirty="0" smtClean="0"/>
                <a:t>2</a:t>
              </a:r>
              <a:endParaRPr lang="en-SG" dirty="0"/>
            </a:p>
          </p:txBody>
        </p:sp>
        <p:sp>
          <p:nvSpPr>
            <p:cNvPr id="22" name="文本框 21"/>
            <p:cNvSpPr txBox="1"/>
            <p:nvPr/>
          </p:nvSpPr>
          <p:spPr>
            <a:xfrm>
              <a:off x="5892719" y="5251658"/>
              <a:ext cx="301686" cy="369332"/>
            </a:xfrm>
            <a:prstGeom prst="rect">
              <a:avLst/>
            </a:prstGeom>
            <a:noFill/>
          </p:spPr>
          <p:txBody>
            <a:bodyPr wrap="none" rtlCol="0">
              <a:spAutoFit/>
            </a:bodyPr>
            <a:lstStyle/>
            <a:p>
              <a:r>
                <a:rPr lang="en-US" dirty="0" smtClean="0"/>
                <a:t>2</a:t>
              </a:r>
              <a:endParaRPr lang="en-SG" dirty="0"/>
            </a:p>
          </p:txBody>
        </p:sp>
        <p:sp>
          <p:nvSpPr>
            <p:cNvPr id="23" name="文本框 22"/>
            <p:cNvSpPr txBox="1"/>
            <p:nvPr/>
          </p:nvSpPr>
          <p:spPr>
            <a:xfrm>
              <a:off x="6454028" y="5258814"/>
              <a:ext cx="301686" cy="369332"/>
            </a:xfrm>
            <a:prstGeom prst="rect">
              <a:avLst/>
            </a:prstGeom>
            <a:noFill/>
          </p:spPr>
          <p:txBody>
            <a:bodyPr wrap="none" rtlCol="0">
              <a:spAutoFit/>
            </a:bodyPr>
            <a:lstStyle/>
            <a:p>
              <a:r>
                <a:rPr lang="en-US" dirty="0" smtClean="0"/>
                <a:t>2</a:t>
              </a:r>
              <a:endParaRPr lang="en-SG" dirty="0"/>
            </a:p>
          </p:txBody>
        </p:sp>
        <p:sp>
          <p:nvSpPr>
            <p:cNvPr id="24" name="文本框 23"/>
            <p:cNvSpPr txBox="1"/>
            <p:nvPr/>
          </p:nvSpPr>
          <p:spPr>
            <a:xfrm>
              <a:off x="7001677" y="5258814"/>
              <a:ext cx="301686" cy="369332"/>
            </a:xfrm>
            <a:prstGeom prst="rect">
              <a:avLst/>
            </a:prstGeom>
            <a:noFill/>
          </p:spPr>
          <p:txBody>
            <a:bodyPr wrap="none" rtlCol="0">
              <a:spAutoFit/>
            </a:bodyPr>
            <a:lstStyle/>
            <a:p>
              <a:r>
                <a:rPr lang="en-US" dirty="0" smtClean="0"/>
                <a:t>2</a:t>
              </a:r>
              <a:endParaRPr lang="en-SG" dirty="0"/>
            </a:p>
          </p:txBody>
        </p:sp>
        <p:cxnSp>
          <p:nvCxnSpPr>
            <p:cNvPr id="28" name="直接连接符 27"/>
            <p:cNvCxnSpPr/>
            <p:nvPr/>
          </p:nvCxnSpPr>
          <p:spPr>
            <a:xfrm flipV="1">
              <a:off x="4211137" y="4065813"/>
              <a:ext cx="551905" cy="8164"/>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763042" y="4065813"/>
              <a:ext cx="621033"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 name="流程图: 接点 30"/>
            <p:cNvSpPr/>
            <p:nvPr/>
          </p:nvSpPr>
          <p:spPr>
            <a:xfrm>
              <a:off x="2408463" y="4033157"/>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32" name="等腰三角形 31"/>
            <p:cNvSpPr/>
            <p:nvPr/>
          </p:nvSpPr>
          <p:spPr>
            <a:xfrm>
              <a:off x="2432955" y="5021036"/>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流程图: 接点 34"/>
            <p:cNvSpPr/>
            <p:nvPr/>
          </p:nvSpPr>
          <p:spPr>
            <a:xfrm>
              <a:off x="2952204" y="4026352"/>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36" name="流程图: 接点 35"/>
            <p:cNvSpPr/>
            <p:nvPr/>
          </p:nvSpPr>
          <p:spPr>
            <a:xfrm>
              <a:off x="3552822" y="4033156"/>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37" name="流程图: 接点 36"/>
            <p:cNvSpPr/>
            <p:nvPr/>
          </p:nvSpPr>
          <p:spPr>
            <a:xfrm>
              <a:off x="5890252" y="4001858"/>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38" name="流程图: 接点 37"/>
            <p:cNvSpPr/>
            <p:nvPr/>
          </p:nvSpPr>
          <p:spPr>
            <a:xfrm>
              <a:off x="6429642" y="4004581"/>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39" name="流程图: 接点 38"/>
            <p:cNvSpPr/>
            <p:nvPr/>
          </p:nvSpPr>
          <p:spPr>
            <a:xfrm>
              <a:off x="7067660" y="4004585"/>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cxnSp>
          <p:nvCxnSpPr>
            <p:cNvPr id="41" name="直接连接符 40"/>
            <p:cNvCxnSpPr/>
            <p:nvPr/>
          </p:nvCxnSpPr>
          <p:spPr>
            <a:xfrm flipV="1">
              <a:off x="2463979" y="4026352"/>
              <a:ext cx="565785" cy="9946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35" idx="4"/>
              <a:endCxn id="8" idx="0"/>
            </p:cNvCxnSpPr>
            <p:nvPr/>
          </p:nvCxnSpPr>
          <p:spPr>
            <a:xfrm>
              <a:off x="3005272" y="4116159"/>
              <a:ext cx="631642" cy="930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V="1">
              <a:off x="3019153" y="4039961"/>
              <a:ext cx="590277" cy="9946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3609430" y="4129768"/>
              <a:ext cx="647970" cy="930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3640998" y="4107506"/>
              <a:ext cx="550432" cy="92713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206783" y="4097112"/>
              <a:ext cx="647970" cy="930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4227577" y="4069594"/>
              <a:ext cx="590277" cy="9946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4811737" y="4066675"/>
              <a:ext cx="566219" cy="946196"/>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4822441" y="4081134"/>
              <a:ext cx="553686" cy="949783"/>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5355900" y="4086227"/>
              <a:ext cx="647970" cy="930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65" idx="0"/>
            </p:cNvCxnSpPr>
            <p:nvPr/>
          </p:nvCxnSpPr>
          <p:spPr>
            <a:xfrm flipV="1">
              <a:off x="5372370" y="4045406"/>
              <a:ext cx="601982" cy="101829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5940760" y="4114093"/>
              <a:ext cx="647970" cy="930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接连接符 53"/>
            <p:cNvCxnSpPr>
              <a:endCxn id="38" idx="5"/>
            </p:cNvCxnSpPr>
            <p:nvPr/>
          </p:nvCxnSpPr>
          <p:spPr>
            <a:xfrm flipV="1">
              <a:off x="6004320" y="4081236"/>
              <a:ext cx="515915" cy="935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6493510" y="4102551"/>
              <a:ext cx="647970" cy="930731"/>
            </a:xfrm>
            <a:prstGeom prst="line">
              <a:avLst/>
            </a:prstGeom>
          </p:spPr>
          <p:style>
            <a:lnRef idx="1">
              <a:schemeClr val="accent1"/>
            </a:lnRef>
            <a:fillRef idx="0">
              <a:schemeClr val="accent1"/>
            </a:fillRef>
            <a:effectRef idx="0">
              <a:schemeClr val="accent1"/>
            </a:effectRef>
            <a:fontRef idx="minor">
              <a:schemeClr val="tx1"/>
            </a:fontRef>
          </p:style>
        </p:cxnSp>
        <p:sp>
          <p:nvSpPr>
            <p:cNvPr id="60" name="任意多边形 59"/>
            <p:cNvSpPr/>
            <p:nvPr/>
          </p:nvSpPr>
          <p:spPr>
            <a:xfrm>
              <a:off x="2432957" y="4094388"/>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1" name="任意多边形 60"/>
            <p:cNvSpPr/>
            <p:nvPr/>
          </p:nvSpPr>
          <p:spPr>
            <a:xfrm>
              <a:off x="3036166" y="4095749"/>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2" name="任意多边形 61"/>
            <p:cNvSpPr/>
            <p:nvPr/>
          </p:nvSpPr>
          <p:spPr>
            <a:xfrm>
              <a:off x="3640861" y="4120240"/>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3" name="任意多边形 62"/>
            <p:cNvSpPr/>
            <p:nvPr/>
          </p:nvSpPr>
          <p:spPr>
            <a:xfrm>
              <a:off x="4245981" y="4095553"/>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4" name="任意多边形 63"/>
            <p:cNvSpPr/>
            <p:nvPr/>
          </p:nvSpPr>
          <p:spPr>
            <a:xfrm>
              <a:off x="4815980" y="4095553"/>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5" name="任意多边形 64"/>
            <p:cNvSpPr/>
            <p:nvPr/>
          </p:nvSpPr>
          <p:spPr>
            <a:xfrm>
              <a:off x="5372370" y="4128893"/>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16165113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Geometry of curve – NURBS</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199" y="1825625"/>
                <a:ext cx="10804071" cy="4351338"/>
              </a:xfrm>
            </p:spPr>
            <p:txBody>
              <a:bodyPr>
                <a:normAutofit/>
              </a:bodyPr>
              <a:lstStyle/>
              <a:p>
                <a:r>
                  <a:rPr lang="en-SG" dirty="0" smtClean="0"/>
                  <a:t>Any B-spline whose knot vector is neither uniform nor open uniform is non-uniform. </a:t>
                </a:r>
              </a:p>
              <a:p>
                <a:r>
                  <a:rPr lang="en-US" dirty="0" smtClean="0"/>
                  <a:t>An uniform knot vector example</a:t>
                </a:r>
              </a:p>
              <a:p>
                <a:pPr marL="0" indent="0">
                  <a:buNone/>
                </a:pPr>
                <a14:m>
                  <m:oMathPara xmlns:m="http://schemas.openxmlformats.org/officeDocument/2006/math">
                    <m:oMathParaPr>
                      <m:jc m:val="centerGroup"/>
                    </m:oMathParaPr>
                    <m:oMath xmlns:m="http://schemas.openxmlformats.org/officeDocument/2006/math">
                      <m:d>
                        <m:dPr>
                          <m:ctrlPr>
                            <a:rPr lang="en-SG" b="0" i="1" smtClean="0">
                              <a:latin typeface="Cambria Math" panose="02040503050406030204" pitchFamily="18" charset="0"/>
                            </a:rPr>
                          </m:ctrlPr>
                        </m:dPr>
                        <m:e>
                          <m:r>
                            <a:rPr lang="en-SG" b="0" i="1" smtClean="0">
                              <a:latin typeface="Cambria Math" panose="02040503050406030204" pitchFamily="18" charset="0"/>
                            </a:rPr>
                            <m:t>1,2,3,4,5,6,7</m:t>
                          </m:r>
                        </m:e>
                      </m:d>
                      <m:r>
                        <a:rPr lang="en-SG" b="0" i="1" smtClean="0">
                          <a:latin typeface="Cambria Math" panose="02040503050406030204" pitchFamily="18" charset="0"/>
                        </a:rPr>
                        <m:t>,(0,0.25,0.5,0.75,1.0)</m:t>
                      </m:r>
                    </m:oMath>
                  </m:oMathPara>
                </a14:m>
                <a:endParaRPr lang="en-US" dirty="0"/>
              </a:p>
              <a:p>
                <a:r>
                  <a:rPr lang="en-US" dirty="0" smtClean="0"/>
                  <a:t>An open uniform knot vector</a:t>
                </a:r>
              </a:p>
              <a:p>
                <a:pPr marL="0" indent="0">
                  <a:buNone/>
                </a:pPr>
                <a14:m>
                  <m:oMathPara xmlns:m="http://schemas.openxmlformats.org/officeDocument/2006/math">
                    <m:oMathParaPr>
                      <m:jc m:val="centerGroup"/>
                    </m:oMathParaPr>
                    <m:oMath xmlns:m="http://schemas.openxmlformats.org/officeDocument/2006/math">
                      <m:d>
                        <m:dPr>
                          <m:ctrlPr>
                            <a:rPr lang="en-SG" i="1">
                              <a:latin typeface="Cambria Math" panose="02040503050406030204" pitchFamily="18" charset="0"/>
                            </a:rPr>
                          </m:ctrlPr>
                        </m:dPr>
                        <m:e>
                          <m:r>
                            <a:rPr lang="en-SG" b="0" i="1" smtClean="0">
                              <a:latin typeface="Cambria Math" panose="02040503050406030204" pitchFamily="18" charset="0"/>
                            </a:rPr>
                            <m:t>0,0,0,0</m:t>
                          </m:r>
                          <m:r>
                            <a:rPr lang="en-SG" i="1">
                              <a:latin typeface="Cambria Math" panose="02040503050406030204" pitchFamily="18" charset="0"/>
                            </a:rPr>
                            <m:t>1,2,3,4,</m:t>
                          </m:r>
                          <m:r>
                            <a:rPr lang="en-SG" b="0" i="1" smtClean="0">
                              <a:latin typeface="Cambria Math" panose="02040503050406030204" pitchFamily="18" charset="0"/>
                            </a:rPr>
                            <m:t>4</m:t>
                          </m:r>
                          <m:r>
                            <a:rPr lang="en-SG" i="1">
                              <a:latin typeface="Cambria Math" panose="02040503050406030204" pitchFamily="18" charset="0"/>
                            </a:rPr>
                            <m:t>,</m:t>
                          </m:r>
                          <m:r>
                            <a:rPr lang="en-SG" b="0" i="1" smtClean="0">
                              <a:latin typeface="Cambria Math" panose="02040503050406030204" pitchFamily="18" charset="0"/>
                            </a:rPr>
                            <m:t>4</m:t>
                          </m:r>
                          <m:r>
                            <a:rPr lang="en-SG" i="1">
                              <a:latin typeface="Cambria Math" panose="02040503050406030204" pitchFamily="18" charset="0"/>
                            </a:rPr>
                            <m:t>,</m:t>
                          </m:r>
                          <m:r>
                            <a:rPr lang="en-SG" b="0" i="1" smtClean="0">
                              <a:latin typeface="Cambria Math" panose="02040503050406030204" pitchFamily="18" charset="0"/>
                            </a:rPr>
                            <m:t>4</m:t>
                          </m:r>
                        </m:e>
                      </m:d>
                      <m:r>
                        <a:rPr lang="en-SG" i="1">
                          <a:latin typeface="Cambria Math" panose="02040503050406030204" pitchFamily="18" charset="0"/>
                        </a:rPr>
                        <m:t>,(0</m:t>
                      </m:r>
                      <m:r>
                        <a:rPr lang="en-SG" b="0" i="1" smtClean="0">
                          <a:latin typeface="Cambria Math" panose="02040503050406030204" pitchFamily="18" charset="0"/>
                        </a:rPr>
                        <m:t>.1</m:t>
                      </m:r>
                      <m:r>
                        <a:rPr lang="en-SG" i="1">
                          <a:latin typeface="Cambria Math" panose="02040503050406030204" pitchFamily="18" charset="0"/>
                        </a:rPr>
                        <m:t>,0.</m:t>
                      </m:r>
                      <m:r>
                        <a:rPr lang="en-SG" b="0" i="1" smtClean="0">
                          <a:latin typeface="Cambria Math" panose="02040503050406030204" pitchFamily="18" charset="0"/>
                        </a:rPr>
                        <m:t>1</m:t>
                      </m:r>
                      <m:r>
                        <a:rPr lang="en-SG" i="1">
                          <a:latin typeface="Cambria Math" panose="02040503050406030204" pitchFamily="18" charset="0"/>
                        </a:rPr>
                        <m:t>,0.</m:t>
                      </m:r>
                      <m:r>
                        <a:rPr lang="en-SG" b="0" i="1" smtClean="0">
                          <a:latin typeface="Cambria Math" panose="02040503050406030204" pitchFamily="18" charset="0"/>
                        </a:rPr>
                        <m:t>1</m:t>
                      </m:r>
                      <m:r>
                        <a:rPr lang="en-SG" i="1">
                          <a:latin typeface="Cambria Math" panose="02040503050406030204" pitchFamily="18" charset="0"/>
                        </a:rPr>
                        <m:t>,0.</m:t>
                      </m:r>
                      <m:r>
                        <a:rPr lang="en-SG" b="0" i="1" smtClean="0">
                          <a:latin typeface="Cambria Math" panose="02040503050406030204" pitchFamily="18" charset="0"/>
                        </a:rPr>
                        <m:t>3</m:t>
                      </m:r>
                      <m:r>
                        <a:rPr lang="en-SG" i="1">
                          <a:latin typeface="Cambria Math" panose="02040503050406030204" pitchFamily="18" charset="0"/>
                        </a:rPr>
                        <m:t>,</m:t>
                      </m:r>
                      <m:r>
                        <a:rPr lang="en-SG" b="0" i="1" smtClean="0">
                          <a:latin typeface="Cambria Math" panose="02040503050406030204" pitchFamily="18" charset="0"/>
                        </a:rPr>
                        <m:t>0.5,0</m:t>
                      </m:r>
                      <m:r>
                        <a:rPr lang="en-SG" i="1">
                          <a:latin typeface="Cambria Math" panose="02040503050406030204" pitchFamily="18" charset="0"/>
                        </a:rPr>
                        <m:t>.</m:t>
                      </m:r>
                      <m:r>
                        <a:rPr lang="en-SG" b="0" i="1" smtClean="0">
                          <a:latin typeface="Cambria Math" panose="02040503050406030204" pitchFamily="18" charset="0"/>
                        </a:rPr>
                        <m:t>5,0.5</m:t>
                      </m:r>
                      <m:r>
                        <a:rPr lang="en-SG" i="1">
                          <a:latin typeface="Cambria Math" panose="02040503050406030204" pitchFamily="18" charset="0"/>
                        </a:rPr>
                        <m:t>)</m:t>
                      </m:r>
                    </m:oMath>
                  </m:oMathPara>
                </a14:m>
                <a:endParaRPr lang="en-US" dirty="0"/>
              </a:p>
              <a:p>
                <a:r>
                  <a:rPr lang="en-US" dirty="0" smtClean="0"/>
                  <a:t>A non-uniform knot vector</a:t>
                </a:r>
              </a:p>
              <a:p>
                <a:pPr marL="0" indent="0">
                  <a:buNone/>
                </a:pPr>
                <a14:m>
                  <m:oMathPara xmlns:m="http://schemas.openxmlformats.org/officeDocument/2006/math">
                    <m:oMathParaPr>
                      <m:jc m:val="centerGroup"/>
                    </m:oMathParaPr>
                    <m:oMath xmlns:m="http://schemas.openxmlformats.org/officeDocument/2006/math">
                      <m:d>
                        <m:dPr>
                          <m:ctrlPr>
                            <a:rPr lang="en-SG" i="1">
                              <a:latin typeface="Cambria Math" panose="02040503050406030204" pitchFamily="18" charset="0"/>
                            </a:rPr>
                          </m:ctrlPr>
                        </m:dPr>
                        <m:e>
                          <m:r>
                            <a:rPr lang="en-SG" i="1">
                              <a:latin typeface="Cambria Math" panose="02040503050406030204" pitchFamily="18" charset="0"/>
                            </a:rPr>
                            <m:t>1</m:t>
                          </m:r>
                          <m:r>
                            <a:rPr lang="en-SG" b="0" i="1" smtClean="0">
                              <a:latin typeface="Cambria Math" panose="02040503050406030204" pitchFamily="18" charset="0"/>
                            </a:rPr>
                            <m:t>,1</m:t>
                          </m:r>
                          <m:r>
                            <a:rPr lang="en-SG" i="1">
                              <a:latin typeface="Cambria Math" panose="02040503050406030204" pitchFamily="18" charset="0"/>
                            </a:rPr>
                            <m:t>,</m:t>
                          </m:r>
                          <m:r>
                            <a:rPr lang="en-SG" b="0" i="1" smtClean="0">
                              <a:latin typeface="Cambria Math" panose="02040503050406030204" pitchFamily="18" charset="0"/>
                            </a:rPr>
                            <m:t>1,</m:t>
                          </m:r>
                          <m:r>
                            <a:rPr lang="en-SG" i="1">
                              <a:latin typeface="Cambria Math" panose="02040503050406030204" pitchFamily="18" charset="0"/>
                            </a:rPr>
                            <m:t>2,</m:t>
                          </m:r>
                          <m:r>
                            <a:rPr lang="en-SG" b="0" i="1" smtClean="0">
                              <a:latin typeface="Cambria Math" panose="02040503050406030204" pitchFamily="18" charset="0"/>
                            </a:rPr>
                            <m:t>2,</m:t>
                          </m:r>
                          <m:r>
                            <a:rPr lang="en-SG" i="1">
                              <a:latin typeface="Cambria Math" panose="02040503050406030204" pitchFamily="18" charset="0"/>
                            </a:rPr>
                            <m:t>3,4,5,6</m:t>
                          </m:r>
                          <m:r>
                            <a:rPr lang="en-SG" b="0" i="1" smtClean="0">
                              <a:latin typeface="Cambria Math" panose="02040503050406030204" pitchFamily="18" charset="0"/>
                            </a:rPr>
                            <m:t>,6</m:t>
                          </m:r>
                          <m:r>
                            <a:rPr lang="en-SG" i="1">
                              <a:latin typeface="Cambria Math" panose="02040503050406030204" pitchFamily="18" charset="0"/>
                            </a:rPr>
                            <m:t>,7</m:t>
                          </m:r>
                        </m:e>
                      </m:d>
                      <m:r>
                        <a:rPr lang="en-SG" i="1">
                          <a:latin typeface="Cambria Math" panose="02040503050406030204" pitchFamily="18" charset="0"/>
                        </a:rPr>
                        <m:t>,(0</m:t>
                      </m:r>
                      <m:r>
                        <a:rPr lang="en-SG" b="0" i="1" smtClean="0">
                          <a:latin typeface="Cambria Math" panose="02040503050406030204" pitchFamily="18" charset="0"/>
                        </a:rPr>
                        <m:t>.2</m:t>
                      </m:r>
                      <m:r>
                        <a:rPr lang="en-SG" i="1">
                          <a:latin typeface="Cambria Math" panose="02040503050406030204" pitchFamily="18" charset="0"/>
                        </a:rPr>
                        <m:t>,0.</m:t>
                      </m:r>
                      <m:r>
                        <a:rPr lang="en-SG" i="1" smtClean="0">
                          <a:latin typeface="Cambria Math" panose="02040503050406030204" pitchFamily="18" charset="0"/>
                        </a:rPr>
                        <m:t> </m:t>
                      </m:r>
                      <m:r>
                        <a:rPr lang="en-SG" i="1">
                          <a:latin typeface="Cambria Math" panose="02040503050406030204" pitchFamily="18" charset="0"/>
                        </a:rPr>
                        <m:t>5,</m:t>
                      </m:r>
                      <m:r>
                        <a:rPr lang="en-SG" b="0" i="1" smtClean="0">
                          <a:latin typeface="Cambria Math" panose="02040503050406030204" pitchFamily="18" charset="0"/>
                        </a:rPr>
                        <m:t>1</m:t>
                      </m:r>
                      <m:r>
                        <a:rPr lang="en-SG" i="1">
                          <a:latin typeface="Cambria Math" panose="02040503050406030204" pitchFamily="18" charset="0"/>
                        </a:rPr>
                        <m:t>.</m:t>
                      </m:r>
                      <m:r>
                        <a:rPr lang="en-SG" b="0" i="1" smtClean="0">
                          <a:latin typeface="Cambria Math" panose="02040503050406030204" pitchFamily="18" charset="0"/>
                        </a:rPr>
                        <m:t>2</m:t>
                      </m:r>
                      <m:r>
                        <a:rPr lang="en-SG" i="1">
                          <a:latin typeface="Cambria Math" panose="02040503050406030204" pitchFamily="18" charset="0"/>
                        </a:rPr>
                        <m:t>,</m:t>
                      </m:r>
                      <m:r>
                        <a:rPr lang="en-SG" b="0" i="1" smtClean="0">
                          <a:latin typeface="Cambria Math" panose="02040503050406030204" pitchFamily="18" charset="0"/>
                        </a:rPr>
                        <m:t>1</m:t>
                      </m:r>
                      <m:r>
                        <a:rPr lang="en-SG" i="1">
                          <a:latin typeface="Cambria Math" panose="02040503050406030204" pitchFamily="18" charset="0"/>
                        </a:rPr>
                        <m:t>.</m:t>
                      </m:r>
                      <m:r>
                        <a:rPr lang="en-SG" b="0" i="1" smtClean="0">
                          <a:latin typeface="Cambria Math" panose="02040503050406030204" pitchFamily="18" charset="0"/>
                        </a:rPr>
                        <m:t>2</m:t>
                      </m:r>
                      <m:r>
                        <a:rPr lang="en-SG" i="1">
                          <a:latin typeface="Cambria Math" panose="02040503050406030204" pitchFamily="18" charset="0"/>
                        </a:rPr>
                        <m:t>,</m:t>
                      </m:r>
                      <m:r>
                        <a:rPr lang="en-SG" b="0" i="1" smtClean="0">
                          <a:latin typeface="Cambria Math" panose="02040503050406030204" pitchFamily="18" charset="0"/>
                        </a:rPr>
                        <m:t>3</m:t>
                      </m:r>
                      <m:r>
                        <a:rPr lang="en-SG" i="1">
                          <a:latin typeface="Cambria Math" panose="02040503050406030204" pitchFamily="18" charset="0"/>
                        </a:rPr>
                        <m:t>.</m:t>
                      </m:r>
                      <m:r>
                        <a:rPr lang="en-SG" b="0" i="1" smtClean="0">
                          <a:latin typeface="Cambria Math" panose="02040503050406030204" pitchFamily="18" charset="0"/>
                        </a:rPr>
                        <m:t>2,5.8,5.8</m:t>
                      </m:r>
                      <m:r>
                        <a:rPr lang="en-SG" i="1">
                          <a:latin typeface="Cambria Math" panose="02040503050406030204" pitchFamily="18" charset="0"/>
                        </a:rPr>
                        <m:t>)</m:t>
                      </m:r>
                    </m:oMath>
                  </m:oMathPara>
                </a14:m>
                <a:endParaRPr lang="en-US" dirty="0"/>
              </a:p>
              <a:p>
                <a:pPr marL="0" indent="0">
                  <a:buNone/>
                </a:pPr>
                <a:endParaRPr lang="en-US"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199" y="1825625"/>
                <a:ext cx="10804071" cy="4351338"/>
              </a:xfrm>
              <a:blipFill>
                <a:blip r:embed="rId2"/>
                <a:stretch>
                  <a:fillRect l="-959" t="-2241"/>
                </a:stretch>
              </a:blipFill>
            </p:spPr>
            <p:txBody>
              <a:bodyPr/>
              <a:lstStyle/>
              <a:p>
                <a:r>
                  <a:rPr lang="en-SG">
                    <a:noFill/>
                  </a:rPr>
                  <a:t> </a:t>
                </a:r>
              </a:p>
            </p:txBody>
          </p:sp>
        </mc:Fallback>
      </mc:AlternateContent>
    </p:spTree>
    <p:extLst>
      <p:ext uri="{BB962C8B-B14F-4D97-AF65-F5344CB8AC3E}">
        <p14:creationId xmlns:p14="http://schemas.microsoft.com/office/powerpoint/2010/main" val="17951519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NURBS</a:t>
            </a:r>
          </a:p>
        </p:txBody>
      </p:sp>
      <p:sp>
        <p:nvSpPr>
          <p:cNvPr id="3" name="内容占位符 2"/>
          <p:cNvSpPr>
            <a:spLocks noGrp="1"/>
          </p:cNvSpPr>
          <p:nvPr>
            <p:ph idx="1"/>
          </p:nvPr>
        </p:nvSpPr>
        <p:spPr>
          <a:xfrm>
            <a:off x="838200" y="1600200"/>
            <a:ext cx="10515600" cy="4576763"/>
          </a:xfrm>
        </p:spPr>
        <p:txBody>
          <a:bodyPr/>
          <a:lstStyle/>
          <a:p>
            <a:r>
              <a:rPr lang="en-SG" dirty="0"/>
              <a:t>Any </a:t>
            </a:r>
            <a:r>
              <a:rPr lang="en-US" dirty="0"/>
              <a:t>basis function can be represented by algebraic ratio of two polynomials is rational, which has a form like</a:t>
            </a:r>
          </a:p>
          <a:p>
            <a:pPr marL="0" indent="0">
              <a:buNone/>
            </a:pPr>
            <a:endParaRPr lang="en-US" dirty="0" smtClean="0"/>
          </a:p>
          <a:p>
            <a:pPr marL="0" indent="0">
              <a:buNone/>
            </a:pPr>
            <a:endParaRPr lang="en-US" dirty="0" smtClean="0"/>
          </a:p>
          <a:p>
            <a:r>
              <a:rPr lang="en-US" dirty="0" smtClean="0"/>
              <a:t>Based </a:t>
            </a:r>
            <a:r>
              <a:rPr lang="en-US" dirty="0"/>
              <a:t>on </a:t>
            </a:r>
            <a:r>
              <a:rPr lang="en-US" dirty="0" smtClean="0"/>
              <a:t>rational basis </a:t>
            </a:r>
            <a:r>
              <a:rPr lang="en-US" dirty="0"/>
              <a:t>functions defined </a:t>
            </a:r>
            <a:r>
              <a:rPr lang="en-US" dirty="0" smtClean="0"/>
              <a:t>on </a:t>
            </a:r>
            <a:r>
              <a:rPr lang="en-US" dirty="0"/>
              <a:t>non-uniform knot vector, we get NURBS. It is short of Non-Uniform Rational Basic Spline</a:t>
            </a:r>
            <a:r>
              <a:rPr lang="en-US" dirty="0" smtClean="0"/>
              <a:t>.</a:t>
            </a:r>
            <a:endParaRPr 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588617228"/>
              </p:ext>
            </p:extLst>
          </p:nvPr>
        </p:nvGraphicFramePr>
        <p:xfrm>
          <a:off x="4837906" y="2351088"/>
          <a:ext cx="2536825" cy="1284287"/>
        </p:xfrm>
        <a:graphic>
          <a:graphicData uri="http://schemas.openxmlformats.org/presentationml/2006/ole">
            <mc:AlternateContent xmlns:mc="http://schemas.openxmlformats.org/markup-compatibility/2006">
              <mc:Choice xmlns:v="urn:schemas-microsoft-com:vml" Requires="v">
                <p:oleObj spid="_x0000_s29486" name="Equation" r:id="rId3" imgW="1257120" imgH="634680" progId="Equation.DSMT4">
                  <p:embed/>
                </p:oleObj>
              </mc:Choice>
              <mc:Fallback>
                <p:oleObj name="Equation" r:id="rId3" imgW="1257120" imgH="634680" progId="Equation.DSMT4">
                  <p:embed/>
                  <p:pic>
                    <p:nvPicPr>
                      <p:cNvPr id="0" name=""/>
                      <p:cNvPicPr/>
                      <p:nvPr/>
                    </p:nvPicPr>
                    <p:blipFill>
                      <a:blip r:embed="rId4"/>
                      <a:stretch>
                        <a:fillRect/>
                      </a:stretch>
                    </p:blipFill>
                    <p:spPr>
                      <a:xfrm>
                        <a:off x="4837906" y="2351088"/>
                        <a:ext cx="2536825" cy="1284287"/>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4177412924"/>
              </p:ext>
            </p:extLst>
          </p:nvPr>
        </p:nvGraphicFramePr>
        <p:xfrm>
          <a:off x="4837906" y="4295775"/>
          <a:ext cx="2566988" cy="1692275"/>
        </p:xfrm>
        <a:graphic>
          <a:graphicData uri="http://schemas.openxmlformats.org/presentationml/2006/ole">
            <mc:AlternateContent xmlns:mc="http://schemas.openxmlformats.org/markup-compatibility/2006">
              <mc:Choice xmlns:v="urn:schemas-microsoft-com:vml" Requires="v">
                <p:oleObj spid="_x0000_s29487" name="Equation" r:id="rId5" imgW="1269720" imgH="838080" progId="Equation.DSMT4">
                  <p:embed/>
                </p:oleObj>
              </mc:Choice>
              <mc:Fallback>
                <p:oleObj name="Equation" r:id="rId5" imgW="1269720" imgH="838080" progId="Equation.DSMT4">
                  <p:embed/>
                  <p:pic>
                    <p:nvPicPr>
                      <p:cNvPr id="0" name=""/>
                      <p:cNvPicPr/>
                      <p:nvPr/>
                    </p:nvPicPr>
                    <p:blipFill>
                      <a:blip r:embed="rId6"/>
                      <a:stretch>
                        <a:fillRect/>
                      </a:stretch>
                    </p:blipFill>
                    <p:spPr>
                      <a:xfrm>
                        <a:off x="4837906" y="4295775"/>
                        <a:ext cx="2566988" cy="1692275"/>
                      </a:xfrm>
                      <a:prstGeom prst="rect">
                        <a:avLst/>
                      </a:prstGeom>
                    </p:spPr>
                  </p:pic>
                </p:oleObj>
              </mc:Fallback>
            </mc:AlternateContent>
          </a:graphicData>
        </a:graphic>
      </p:graphicFrame>
    </p:spTree>
    <p:extLst>
      <p:ext uri="{BB962C8B-B14F-4D97-AF65-F5344CB8AC3E}">
        <p14:creationId xmlns:p14="http://schemas.microsoft.com/office/powerpoint/2010/main" val="7241526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NURBS</a:t>
            </a:r>
          </a:p>
        </p:txBody>
      </p:sp>
      <p:sp>
        <p:nvSpPr>
          <p:cNvPr id="3" name="内容占位符 2"/>
          <p:cNvSpPr>
            <a:spLocks noGrp="1"/>
          </p:cNvSpPr>
          <p:nvPr>
            <p:ph idx="1"/>
          </p:nvPr>
        </p:nvSpPr>
        <p:spPr>
          <a:xfrm>
            <a:off x="838200" y="1825625"/>
            <a:ext cx="7424057" cy="4351338"/>
          </a:xfrm>
        </p:spPr>
        <p:txBody>
          <a:bodyPr>
            <a:normAutofit/>
          </a:bodyPr>
          <a:lstStyle/>
          <a:p>
            <a:r>
              <a:rPr lang="en-SG" dirty="0" smtClean="0"/>
              <a:t>NURBS </a:t>
            </a:r>
            <a:r>
              <a:rPr lang="en-SG" dirty="0"/>
              <a:t>is essentially B-spline in homogeneous coordinates, which is more </a:t>
            </a:r>
            <a:r>
              <a:rPr lang="en-SG" dirty="0" smtClean="0"/>
              <a:t>flexible </a:t>
            </a:r>
            <a:r>
              <a:rPr lang="en-SG" dirty="0"/>
              <a:t>than B-spline </a:t>
            </a:r>
            <a:r>
              <a:rPr lang="en-SG" dirty="0" smtClean="0"/>
              <a:t>through adding another set of (n+1) weights. Today it is actually </a:t>
            </a:r>
            <a:r>
              <a:rPr lang="en-SG" dirty="0"/>
              <a:t>an industry standard adopted by most of commercial CAD </a:t>
            </a:r>
            <a:r>
              <a:rPr lang="en-SG" dirty="0" smtClean="0"/>
              <a:t>systems.</a:t>
            </a:r>
            <a:r>
              <a:rPr lang="en-SG" dirty="0"/>
              <a:t> </a:t>
            </a:r>
            <a:endParaRPr lang="en-SG" dirty="0" smtClean="0"/>
          </a:p>
          <a:p>
            <a:r>
              <a:rPr lang="en-SG" dirty="0"/>
              <a:t>NURBS is the general form of the B-spline which incorporate open uniform and uniform B-splines as special cases </a:t>
            </a:r>
          </a:p>
          <a:p>
            <a:r>
              <a:rPr lang="en-US" dirty="0" smtClean="0"/>
              <a:t>Even can </a:t>
            </a:r>
            <a:r>
              <a:rPr lang="en-US" dirty="0"/>
              <a:t>be used to approximate a circle with knot vector(0,0,0,1/4,1/4,1/2,1/2,3/4,3/4,1,1,1)</a:t>
            </a:r>
            <a:endParaRPr lang="en-SG" dirty="0"/>
          </a:p>
          <a:p>
            <a:endParaRPr lang="en-SG" dirty="0"/>
          </a:p>
          <a:p>
            <a:endParaRPr lang="en-SG" dirty="0" smtClean="0"/>
          </a:p>
        </p:txBody>
      </p:sp>
      <p:pic>
        <p:nvPicPr>
          <p:cNvPr id="4" name="图片 3"/>
          <p:cNvPicPr>
            <a:picLocks noChangeAspect="1"/>
          </p:cNvPicPr>
          <p:nvPr/>
        </p:nvPicPr>
        <p:blipFill>
          <a:blip r:embed="rId2"/>
          <a:stretch>
            <a:fillRect/>
          </a:stretch>
        </p:blipFill>
        <p:spPr>
          <a:xfrm>
            <a:off x="8499976" y="2584378"/>
            <a:ext cx="3078747" cy="2505673"/>
          </a:xfrm>
          <a:prstGeom prst="rect">
            <a:avLst/>
          </a:prstGeom>
        </p:spPr>
      </p:pic>
    </p:spTree>
    <p:extLst>
      <p:ext uri="{BB962C8B-B14F-4D97-AF65-F5344CB8AC3E}">
        <p14:creationId xmlns:p14="http://schemas.microsoft.com/office/powerpoint/2010/main" val="35741899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Geometry of surface</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a:bodyPr>
              <a:lstStyle/>
              <a:p>
                <a:r>
                  <a:rPr lang="en-SG" dirty="0" smtClean="0"/>
                  <a:t>A surface can be represented by both parametric and non-parametric methods. </a:t>
                </a:r>
              </a:p>
              <a:p>
                <a:r>
                  <a:rPr lang="en-SG" dirty="0" smtClean="0"/>
                  <a:t>For non-parametric</a:t>
                </a:r>
                <a:r>
                  <a:rPr lang="en-SG" dirty="0"/>
                  <a:t> (also has a name of implicit</a:t>
                </a:r>
                <a:r>
                  <a:rPr lang="en-SG" dirty="0" smtClean="0"/>
                  <a:t>) representation a surface is defined by a polynomial of three variables as</a:t>
                </a:r>
              </a:p>
              <a:p>
                <a:pPr marL="0" indent="0">
                  <a:buNone/>
                </a:pPr>
                <a:endParaRPr lang="en-US" dirty="0" smtClean="0"/>
              </a:p>
              <a:p>
                <a:pPr marL="0" indent="0">
                  <a:buNone/>
                </a:pPr>
                <a:endParaRPr lang="en-US" dirty="0"/>
              </a:p>
              <a:p>
                <a:pPr marL="0" indent="0">
                  <a:buNone/>
                </a:pPr>
                <a:r>
                  <a:rPr lang="en-US" dirty="0" smtClean="0"/>
                  <a:t>   in discrete situation, the surface will be described by </a:t>
                </a:r>
                <a:r>
                  <a:rPr lang="en-US" dirty="0" err="1" smtClean="0"/>
                  <a:t>xy</a:t>
                </a:r>
                <a:r>
                  <a:rPr lang="en-US" dirty="0" smtClean="0"/>
                  <a:t> grid of size</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+1)</m:t>
                    </m:r>
                  </m:oMath>
                </a14:m>
                <a:r>
                  <a:rPr lang="en-SG" dirty="0" smtClean="0"/>
                  <a:t> points. Implicit method is more powerful than parametric method because a lot of implicit surfaces don’t have any parametric from. Sometimes we also call implicit surfaces algebraic surfaces.</a:t>
                </a:r>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043" t="-2101" r="-1217"/>
                </a:stretch>
              </a:blipFill>
            </p:spPr>
            <p:txBody>
              <a:bodyPr/>
              <a:lstStyle/>
              <a:p>
                <a:r>
                  <a:rPr lang="en-SG">
                    <a:noFill/>
                  </a:rPr>
                  <a:t> </a:t>
                </a:r>
              </a:p>
            </p:txBody>
          </p:sp>
        </mc:Fallback>
      </mc:AlternateContent>
      <p:graphicFrame>
        <p:nvGraphicFramePr>
          <p:cNvPr id="5" name="对象 4"/>
          <p:cNvGraphicFramePr>
            <a:graphicFrameLocks noChangeAspect="1"/>
          </p:cNvGraphicFramePr>
          <p:nvPr>
            <p:extLst>
              <p:ext uri="{D42A27DB-BD31-4B8C-83A1-F6EECF244321}">
                <p14:modId xmlns:p14="http://schemas.microsoft.com/office/powerpoint/2010/main" val="932825981"/>
              </p:ext>
            </p:extLst>
          </p:nvPr>
        </p:nvGraphicFramePr>
        <p:xfrm>
          <a:off x="3612241" y="3513364"/>
          <a:ext cx="3989541" cy="975859"/>
        </p:xfrm>
        <a:graphic>
          <a:graphicData uri="http://schemas.openxmlformats.org/presentationml/2006/ole">
            <mc:AlternateContent xmlns:mc="http://schemas.openxmlformats.org/markup-compatibility/2006">
              <mc:Choice xmlns:v="urn:schemas-microsoft-com:vml" Requires="v">
                <p:oleObj spid="_x0000_s27079" name="Equation" r:id="rId4" imgW="1765080" imgH="431640" progId="Equation.DSMT4">
                  <p:embed/>
                </p:oleObj>
              </mc:Choice>
              <mc:Fallback>
                <p:oleObj name="Equation" r:id="rId4" imgW="1765080" imgH="431640" progId="Equation.DSMT4">
                  <p:embed/>
                  <p:pic>
                    <p:nvPicPr>
                      <p:cNvPr id="0" name=""/>
                      <p:cNvPicPr/>
                      <p:nvPr/>
                    </p:nvPicPr>
                    <p:blipFill>
                      <a:blip r:embed="rId5"/>
                      <a:stretch>
                        <a:fillRect/>
                      </a:stretch>
                    </p:blipFill>
                    <p:spPr>
                      <a:xfrm>
                        <a:off x="3612241" y="3513364"/>
                        <a:ext cx="3989541" cy="975859"/>
                      </a:xfrm>
                      <a:prstGeom prst="rect">
                        <a:avLst/>
                      </a:prstGeom>
                    </p:spPr>
                  </p:pic>
                </p:oleObj>
              </mc:Fallback>
            </mc:AlternateContent>
          </a:graphicData>
        </a:graphic>
      </p:graphicFrame>
    </p:spTree>
    <p:extLst>
      <p:ext uri="{BB962C8B-B14F-4D97-AF65-F5344CB8AC3E}">
        <p14:creationId xmlns:p14="http://schemas.microsoft.com/office/powerpoint/2010/main" val="9953546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surface</a:t>
            </a:r>
          </a:p>
        </p:txBody>
      </p:sp>
      <p:sp>
        <p:nvSpPr>
          <p:cNvPr id="3" name="内容占位符 2"/>
          <p:cNvSpPr>
            <a:spLocks noGrp="1"/>
          </p:cNvSpPr>
          <p:nvPr>
            <p:ph idx="1"/>
          </p:nvPr>
        </p:nvSpPr>
        <p:spPr>
          <a:xfrm>
            <a:off x="764722" y="1597931"/>
            <a:ext cx="8199664" cy="4631419"/>
          </a:xfrm>
        </p:spPr>
        <p:txBody>
          <a:bodyPr>
            <a:normAutofit/>
          </a:bodyPr>
          <a:lstStyle/>
          <a:p>
            <a:r>
              <a:rPr lang="en-SG" dirty="0"/>
              <a:t>For parametric representation, a surface is defined by a set of functions, with the form like</a:t>
            </a:r>
          </a:p>
          <a:p>
            <a:endParaRPr lang="en-SG" dirty="0"/>
          </a:p>
          <a:p>
            <a:endParaRPr lang="en-SG" dirty="0"/>
          </a:p>
          <a:p>
            <a:endParaRPr lang="en-US" dirty="0"/>
          </a:p>
          <a:p>
            <a:pPr marL="0" indent="0">
              <a:buNone/>
            </a:pPr>
            <a:r>
              <a:rPr lang="en-SG" dirty="0"/>
              <a:t>   </a:t>
            </a:r>
            <a:endParaRPr lang="en-SG" dirty="0" smtClean="0"/>
          </a:p>
          <a:p>
            <a:pPr marL="0" indent="0">
              <a:buNone/>
            </a:pPr>
            <a:r>
              <a:rPr lang="en-SG" dirty="0" smtClean="0"/>
              <a:t>    If </a:t>
            </a:r>
            <a:r>
              <a:rPr lang="en-SG" dirty="0"/>
              <a:t>one parameter is fixed a curve will be got. It means with two spatial curves a surface could be built</a:t>
            </a:r>
            <a:r>
              <a:rPr lang="en-SG" dirty="0" smtClean="0"/>
              <a:t>.</a:t>
            </a:r>
            <a:r>
              <a:rPr lang="en-SG" dirty="0"/>
              <a:t> </a:t>
            </a:r>
          </a:p>
        </p:txBody>
      </p:sp>
      <p:graphicFrame>
        <p:nvGraphicFramePr>
          <p:cNvPr id="5" name="对象 4"/>
          <p:cNvGraphicFramePr>
            <a:graphicFrameLocks noChangeAspect="1"/>
          </p:cNvGraphicFramePr>
          <p:nvPr>
            <p:extLst>
              <p:ext uri="{D42A27DB-BD31-4B8C-83A1-F6EECF244321}">
                <p14:modId xmlns:p14="http://schemas.microsoft.com/office/powerpoint/2010/main" val="3685864552"/>
              </p:ext>
            </p:extLst>
          </p:nvPr>
        </p:nvGraphicFramePr>
        <p:xfrm>
          <a:off x="1223283" y="2632075"/>
          <a:ext cx="7185025" cy="1643063"/>
        </p:xfrm>
        <a:graphic>
          <a:graphicData uri="http://schemas.openxmlformats.org/presentationml/2006/ole">
            <mc:AlternateContent xmlns:mc="http://schemas.openxmlformats.org/markup-compatibility/2006">
              <mc:Choice xmlns:v="urn:schemas-microsoft-com:vml" Requires="v">
                <p:oleObj spid="_x0000_s30100" name="Equation" r:id="rId3" imgW="3111480" imgH="711000" progId="Equation.DSMT4">
                  <p:embed/>
                </p:oleObj>
              </mc:Choice>
              <mc:Fallback>
                <p:oleObj name="Equation" r:id="rId3" imgW="3111480" imgH="711000" progId="Equation.DSMT4">
                  <p:embed/>
                  <p:pic>
                    <p:nvPicPr>
                      <p:cNvPr id="0" name=""/>
                      <p:cNvPicPr/>
                      <p:nvPr/>
                    </p:nvPicPr>
                    <p:blipFill>
                      <a:blip r:embed="rId4"/>
                      <a:stretch>
                        <a:fillRect/>
                      </a:stretch>
                    </p:blipFill>
                    <p:spPr>
                      <a:xfrm>
                        <a:off x="1223283" y="2632075"/>
                        <a:ext cx="7185025" cy="1643063"/>
                      </a:xfrm>
                      <a:prstGeom prst="rect">
                        <a:avLst/>
                      </a:prstGeom>
                    </p:spPr>
                  </p:pic>
                </p:oleObj>
              </mc:Fallback>
            </mc:AlternateContent>
          </a:graphicData>
        </a:graphic>
      </p:graphicFrame>
      <p:pic>
        <p:nvPicPr>
          <p:cNvPr id="6" name="图片 5"/>
          <p:cNvPicPr>
            <a:picLocks noChangeAspect="1"/>
          </p:cNvPicPr>
          <p:nvPr/>
        </p:nvPicPr>
        <p:blipFill>
          <a:blip r:embed="rId5"/>
          <a:stretch>
            <a:fillRect/>
          </a:stretch>
        </p:blipFill>
        <p:spPr>
          <a:xfrm>
            <a:off x="9021789" y="2053317"/>
            <a:ext cx="2711198" cy="2503259"/>
          </a:xfrm>
          <a:prstGeom prst="rect">
            <a:avLst/>
          </a:prstGeom>
        </p:spPr>
      </p:pic>
    </p:spTree>
    <p:extLst>
      <p:ext uri="{BB962C8B-B14F-4D97-AF65-F5344CB8AC3E}">
        <p14:creationId xmlns:p14="http://schemas.microsoft.com/office/powerpoint/2010/main" val="2781799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a:t>
            </a:r>
            <a:r>
              <a:rPr lang="en-SG" dirty="0" smtClean="0"/>
              <a:t>surface</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199" y="1825625"/>
                <a:ext cx="10679545" cy="4351338"/>
              </a:xfrm>
            </p:spPr>
            <p:txBody>
              <a:bodyPr>
                <a:normAutofit/>
              </a:bodyPr>
              <a:lstStyle/>
              <a:p>
                <a:r>
                  <a:rPr lang="en-SG" dirty="0" smtClean="0"/>
                  <a:t>There are two types of surface</a:t>
                </a:r>
              </a:p>
              <a:p>
                <a:pPr lvl="1">
                  <a:buFont typeface="Wingdings" panose="05000000000000000000" pitchFamily="2" charset="2"/>
                  <a:buChar char="§"/>
                </a:pPr>
                <a:r>
                  <a:rPr lang="en-SG" dirty="0" smtClean="0"/>
                  <a:t>Analytical surface</a:t>
                </a:r>
              </a:p>
              <a:p>
                <a:pPr lvl="2">
                  <a:buFont typeface="Wingdings" panose="05000000000000000000" pitchFamily="2" charset="2"/>
                  <a:buChar char="ü"/>
                </a:pPr>
                <a:r>
                  <a:rPr lang="en-SG" dirty="0" smtClean="0"/>
                  <a:t>Plane</a:t>
                </a:r>
              </a:p>
              <a:p>
                <a:pPr lvl="2">
                  <a:buFont typeface="Wingdings" panose="05000000000000000000" pitchFamily="2" charset="2"/>
                  <a:buChar char="ü"/>
                </a:pPr>
                <a:r>
                  <a:rPr lang="en-SG" dirty="0" smtClean="0"/>
                  <a:t>Spherical surface</a:t>
                </a:r>
              </a:p>
              <a:p>
                <a:pPr lvl="2">
                  <a:buFont typeface="Wingdings" panose="05000000000000000000" pitchFamily="2" charset="2"/>
                  <a:buChar char="ü"/>
                </a:pPr>
                <a:r>
                  <a:rPr lang="en-SG" dirty="0" smtClean="0"/>
                  <a:t>Surface </a:t>
                </a:r>
                <a:r>
                  <a:rPr lang="en-SG" dirty="0"/>
                  <a:t>of </a:t>
                </a:r>
                <a:r>
                  <a:rPr lang="en-SG" dirty="0" smtClean="0"/>
                  <a:t>revolution: Generated </a:t>
                </a:r>
                <a:r>
                  <a:rPr lang="en-SG" dirty="0"/>
                  <a:t>by revolving a 2D closed curve around an axis. </a:t>
                </a:r>
                <a:r>
                  <a:rPr lang="en-SG" dirty="0" smtClean="0"/>
                  <a:t>With the equation of form like</a:t>
                </a:r>
              </a:p>
              <a:p>
                <a:pPr marL="914400" lvl="2" indent="0">
                  <a:buNone/>
                </a:pPr>
                <a14:m>
                  <m:oMathPara xmlns:m="http://schemas.openxmlformats.org/officeDocument/2006/math">
                    <m:oMathParaPr>
                      <m:jc m:val="centerGroup"/>
                    </m:oMathParaPr>
                    <m:oMath xmlns:m="http://schemas.openxmlformats.org/officeDocument/2006/math">
                      <m:r>
                        <a:rPr lang="en-SG" b="1" i="0" smtClean="0">
                          <a:latin typeface="Cambria Math" panose="02040503050406030204" pitchFamily="18" charset="0"/>
                        </a:rPr>
                        <m:t>𝐩</m:t>
                      </m:r>
                      <m:r>
                        <a:rPr lang="en-SG" b="0" i="0" smtClean="0">
                          <a:latin typeface="Cambria Math" panose="02040503050406030204" pitchFamily="18" charset="0"/>
                        </a:rPr>
                        <m:t>(</m:t>
                      </m:r>
                      <m:r>
                        <m:rPr>
                          <m:sty m:val="p"/>
                        </m:rPr>
                        <a:rPr lang="en-SG" b="0" i="0" smtClean="0">
                          <a:latin typeface="Cambria Math" panose="02040503050406030204" pitchFamily="18" charset="0"/>
                        </a:rPr>
                        <m:t>u</m:t>
                      </m:r>
                      <m:r>
                        <a:rPr lang="en-SG" b="0" i="0" smtClean="0">
                          <a:latin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θ</m:t>
                      </m:r>
                      <m:r>
                        <a:rPr lang="en-SG" b="0" i="1" smtClean="0">
                          <a:latin typeface="Cambria Math" panose="02040503050406030204" pitchFamily="18" charset="0"/>
                          <a:ea typeface="Cambria Math" panose="02040503050406030204" pitchFamily="18" charset="0"/>
                        </a:rPr>
                        <m:t>)</m:t>
                      </m:r>
                      <m:r>
                        <a:rPr lang="en-SG" i="1" smtClean="0">
                          <a:latin typeface="Cambria Math" panose="02040503050406030204" pitchFamily="18" charset="0"/>
                        </a:rPr>
                        <m:t>=</m:t>
                      </m:r>
                      <m:r>
                        <a:rPr lang="en-SG" b="0" i="1" smtClean="0">
                          <a:latin typeface="Cambria Math" panose="02040503050406030204" pitchFamily="18" charset="0"/>
                        </a:rPr>
                        <m:t>(</m:t>
                      </m:r>
                      <m:r>
                        <a:rPr lang="en-SG" b="0" i="1" smtClean="0">
                          <a:latin typeface="Cambria Math" panose="02040503050406030204" pitchFamily="18" charset="0"/>
                        </a:rPr>
                        <m:t>𝑥</m:t>
                      </m:r>
                      <m:d>
                        <m:dPr>
                          <m:ctrlPr>
                            <a:rPr lang="en-SG" b="0" i="1" smtClean="0">
                              <a:latin typeface="Cambria Math" panose="02040503050406030204" pitchFamily="18" charset="0"/>
                            </a:rPr>
                          </m:ctrlPr>
                        </m:dPr>
                        <m:e>
                          <m:r>
                            <a:rPr lang="en-SG" b="0" i="1" smtClean="0">
                              <a:latin typeface="Cambria Math" panose="02040503050406030204" pitchFamily="18" charset="0"/>
                            </a:rPr>
                            <m:t>𝑢</m:t>
                          </m:r>
                        </m:e>
                      </m:d>
                      <m:r>
                        <a:rPr lang="en-SG" b="0" i="1" smtClean="0">
                          <a:latin typeface="Cambria Math" panose="02040503050406030204" pitchFamily="18" charset="0"/>
                        </a:rPr>
                        <m:t>,</m:t>
                      </m:r>
                      <m:r>
                        <a:rPr lang="en-SG" b="0" i="1" smtClean="0">
                          <a:latin typeface="Cambria Math" panose="02040503050406030204" pitchFamily="18" charset="0"/>
                        </a:rPr>
                        <m:t>𝑦</m:t>
                      </m:r>
                      <m:d>
                        <m:dPr>
                          <m:ctrlPr>
                            <a:rPr lang="en-SG" b="0" i="1" smtClean="0">
                              <a:latin typeface="Cambria Math" panose="02040503050406030204" pitchFamily="18" charset="0"/>
                            </a:rPr>
                          </m:ctrlPr>
                        </m:dPr>
                        <m:e>
                          <m:r>
                            <a:rPr lang="en-SG" b="0" i="1" smtClean="0">
                              <a:latin typeface="Cambria Math" panose="02040503050406030204" pitchFamily="18" charset="0"/>
                            </a:rPr>
                            <m:t>𝑢</m:t>
                          </m:r>
                        </m:e>
                      </m:d>
                      <m:r>
                        <a:rPr lang="en-SG" b="0" i="1" smtClean="0">
                          <a:latin typeface="Cambria Math" panose="02040503050406030204" pitchFamily="18" charset="0"/>
                        </a:rPr>
                        <m:t>𝑐𝑜𝑠</m:t>
                      </m:r>
                      <m:r>
                        <a:rPr lang="en-SG" b="0" i="1" smtClean="0">
                          <a:latin typeface="Cambria Math" panose="02040503050406030204" pitchFamily="18" charset="0"/>
                          <a:ea typeface="Cambria Math" panose="02040503050406030204" pitchFamily="18" charset="0"/>
                        </a:rPr>
                        <m:t>𝜃</m:t>
                      </m:r>
                      <m:r>
                        <a:rPr lang="en-SG" b="0" i="1" smtClean="0">
                          <a:latin typeface="Cambria Math" panose="02040503050406030204" pitchFamily="18" charset="0"/>
                          <a:ea typeface="Cambria Math" panose="02040503050406030204" pitchFamily="18" charset="0"/>
                        </a:rPr>
                        <m:t>,</m:t>
                      </m:r>
                      <m:r>
                        <a:rPr lang="en-SG" b="0" i="1" smtClean="0">
                          <a:latin typeface="Cambria Math" panose="02040503050406030204" pitchFamily="18" charset="0"/>
                          <a:ea typeface="Cambria Math" panose="02040503050406030204" pitchFamily="18" charset="0"/>
                        </a:rPr>
                        <m:t>𝑦</m:t>
                      </m:r>
                      <m:d>
                        <m:dPr>
                          <m:ctrlPr>
                            <a:rPr lang="en-SG" b="0" i="1" smtClean="0">
                              <a:latin typeface="Cambria Math" panose="02040503050406030204" pitchFamily="18" charset="0"/>
                              <a:ea typeface="Cambria Math" panose="02040503050406030204" pitchFamily="18" charset="0"/>
                            </a:rPr>
                          </m:ctrlPr>
                        </m:dPr>
                        <m:e>
                          <m:r>
                            <a:rPr lang="en-SG" b="0" i="1" smtClean="0">
                              <a:latin typeface="Cambria Math" panose="02040503050406030204" pitchFamily="18" charset="0"/>
                              <a:ea typeface="Cambria Math" panose="02040503050406030204" pitchFamily="18" charset="0"/>
                            </a:rPr>
                            <m:t>𝑢</m:t>
                          </m:r>
                        </m:e>
                      </m:d>
                      <m:r>
                        <a:rPr lang="en-SG" b="0" i="1" smtClean="0">
                          <a:latin typeface="Cambria Math" panose="02040503050406030204" pitchFamily="18" charset="0"/>
                          <a:ea typeface="Cambria Math" panose="02040503050406030204" pitchFamily="18" charset="0"/>
                        </a:rPr>
                        <m:t>𝑠𝑖𝑛</m:t>
                      </m:r>
                      <m:r>
                        <a:rPr lang="en-SG" b="0" i="1" smtClean="0">
                          <a:latin typeface="Cambria Math" panose="02040503050406030204" pitchFamily="18" charset="0"/>
                          <a:ea typeface="Cambria Math" panose="02040503050406030204" pitchFamily="18" charset="0"/>
                        </a:rPr>
                        <m:t>𝜃</m:t>
                      </m:r>
                      <m:r>
                        <a:rPr lang="en-SG" b="0" i="1" smtClean="0">
                          <a:latin typeface="Cambria Math" panose="02040503050406030204" pitchFamily="18" charset="0"/>
                          <a:ea typeface="Cambria Math" panose="02040503050406030204" pitchFamily="18" charset="0"/>
                        </a:rPr>
                        <m:t>)</m:t>
                      </m:r>
                    </m:oMath>
                  </m:oMathPara>
                </a14:m>
                <a:endParaRPr lang="en-SG" dirty="0" smtClean="0"/>
              </a:p>
              <a:p>
                <a:pPr lvl="2">
                  <a:buFont typeface="Wingdings" panose="05000000000000000000" pitchFamily="2" charset="2"/>
                  <a:buChar char="ü"/>
                </a:pPr>
                <a:r>
                  <a:rPr lang="en-SG" dirty="0" smtClean="0"/>
                  <a:t>Ruled </a:t>
                </a:r>
                <a:r>
                  <a:rPr lang="en-SG" dirty="0"/>
                  <a:t>surface: </a:t>
                </a:r>
                <a:r>
                  <a:rPr lang="en-SG" dirty="0" smtClean="0"/>
                  <a:t>Obtained </a:t>
                </a:r>
                <a:r>
                  <a:rPr lang="en-SG" dirty="0"/>
                  <a:t>by joining </a:t>
                </a:r>
                <a:r>
                  <a:rPr lang="en-SG" dirty="0" smtClean="0"/>
                  <a:t>two </a:t>
                </a:r>
                <a:r>
                  <a:rPr lang="en-SG" dirty="0"/>
                  <a:t>or more space curves by means of straight </a:t>
                </a:r>
                <a:r>
                  <a:rPr lang="en-SG" dirty="0" smtClean="0"/>
                  <a:t>lines. For any two curves say </a:t>
                </a:r>
                <a14:m>
                  <m:oMath xmlns:m="http://schemas.openxmlformats.org/officeDocument/2006/math">
                    <m:sSub>
                      <m:sSubPr>
                        <m:ctrlPr>
                          <a:rPr lang="en-SG" b="0" i="1" smtClean="0">
                            <a:latin typeface="Cambria Math" panose="02040503050406030204" pitchFamily="18" charset="0"/>
                          </a:rPr>
                        </m:ctrlPr>
                      </m:sSubPr>
                      <m:e>
                        <m:r>
                          <a:rPr lang="en-SG" b="1" i="1" smtClean="0">
                            <a:latin typeface="Cambria Math" panose="02040503050406030204" pitchFamily="18" charset="0"/>
                          </a:rPr>
                          <m:t>𝒄</m:t>
                        </m:r>
                      </m:e>
                      <m:sub>
                        <m:r>
                          <a:rPr lang="en-SG" b="0" i="1" smtClean="0">
                            <a:latin typeface="Cambria Math" panose="02040503050406030204" pitchFamily="18" charset="0"/>
                          </a:rPr>
                          <m:t>1</m:t>
                        </m:r>
                      </m:sub>
                    </m:sSub>
                    <m:r>
                      <a:rPr lang="en-SG" b="0" i="1" smtClean="0">
                        <a:latin typeface="Cambria Math" panose="02040503050406030204" pitchFamily="18" charset="0"/>
                      </a:rPr>
                      <m:t>(</m:t>
                    </m:r>
                    <m:r>
                      <a:rPr lang="en-SG" b="0" i="1" smtClean="0">
                        <a:latin typeface="Cambria Math" panose="02040503050406030204" pitchFamily="18" charset="0"/>
                      </a:rPr>
                      <m:t>𝑢</m:t>
                    </m:r>
                    <m:r>
                      <a:rPr lang="en-SG" b="0" i="1" smtClean="0">
                        <a:latin typeface="Cambria Math" panose="02040503050406030204" pitchFamily="18" charset="0"/>
                      </a:rPr>
                      <m:t>)</m:t>
                    </m:r>
                  </m:oMath>
                </a14:m>
                <a:r>
                  <a:rPr lang="en-SG" dirty="0" smtClean="0"/>
                  <a:t>and </a:t>
                </a:r>
                <a14:m>
                  <m:oMath xmlns:m="http://schemas.openxmlformats.org/officeDocument/2006/math">
                    <m:sSub>
                      <m:sSubPr>
                        <m:ctrlPr>
                          <a:rPr lang="en-SG" i="1">
                            <a:latin typeface="Cambria Math" panose="02040503050406030204" pitchFamily="18" charset="0"/>
                          </a:rPr>
                        </m:ctrlPr>
                      </m:sSubPr>
                      <m:e>
                        <m:r>
                          <a:rPr lang="en-SG" b="1" i="1">
                            <a:latin typeface="Cambria Math" panose="02040503050406030204" pitchFamily="18" charset="0"/>
                          </a:rPr>
                          <m:t>𝒄</m:t>
                        </m:r>
                      </m:e>
                      <m:sub>
                        <m:r>
                          <a:rPr lang="en-SG" b="0" i="1" smtClean="0">
                            <a:latin typeface="Cambria Math" panose="02040503050406030204" pitchFamily="18" charset="0"/>
                          </a:rPr>
                          <m:t>2</m:t>
                        </m:r>
                      </m:sub>
                    </m:sSub>
                    <m:r>
                      <a:rPr lang="en-SG" b="0" i="1" smtClean="0">
                        <a:latin typeface="Cambria Math" panose="02040503050406030204" pitchFamily="18" charset="0"/>
                      </a:rPr>
                      <m:t>(</m:t>
                    </m:r>
                    <m:r>
                      <a:rPr lang="en-SG" b="0" i="1" smtClean="0">
                        <a:latin typeface="Cambria Math" panose="02040503050406030204" pitchFamily="18" charset="0"/>
                      </a:rPr>
                      <m:t>𝑢</m:t>
                    </m:r>
                    <m:r>
                      <a:rPr lang="en-SG" b="0" i="1" smtClean="0">
                        <a:latin typeface="Cambria Math" panose="02040503050406030204" pitchFamily="18" charset="0"/>
                      </a:rPr>
                      <m:t>)</m:t>
                    </m:r>
                  </m:oMath>
                </a14:m>
                <a:r>
                  <a:rPr lang="en-SG" dirty="0" smtClean="0"/>
                  <a:t>, a generalising equation of a ruled surface is like   </a:t>
                </a:r>
              </a:p>
              <a:p>
                <a:pPr marL="914400" lvl="2" indent="0">
                  <a:buNone/>
                </a:pPr>
                <a14:m>
                  <m:oMathPara xmlns:m="http://schemas.openxmlformats.org/officeDocument/2006/math">
                    <m:oMathParaPr>
                      <m:jc m:val="centerGroup"/>
                    </m:oMathParaPr>
                    <m:oMath xmlns:m="http://schemas.openxmlformats.org/officeDocument/2006/math">
                      <m:r>
                        <a:rPr lang="en-SG" b="1" i="1" smtClean="0">
                          <a:latin typeface="Cambria Math" panose="02040503050406030204" pitchFamily="18" charset="0"/>
                        </a:rPr>
                        <m:t>𝒑</m:t>
                      </m:r>
                      <m:d>
                        <m:dPr>
                          <m:ctrlPr>
                            <a:rPr lang="en-SG" b="0" i="1" smtClean="0">
                              <a:latin typeface="Cambria Math" panose="02040503050406030204" pitchFamily="18" charset="0"/>
                            </a:rPr>
                          </m:ctrlPr>
                        </m:dPr>
                        <m:e>
                          <m:r>
                            <a:rPr lang="en-SG" b="0" i="1" smtClean="0">
                              <a:latin typeface="Cambria Math" panose="02040503050406030204" pitchFamily="18" charset="0"/>
                            </a:rPr>
                            <m:t>𝑢</m:t>
                          </m:r>
                          <m:r>
                            <a:rPr lang="en-SG" b="0" i="1" smtClean="0">
                              <a:latin typeface="Cambria Math" panose="02040503050406030204" pitchFamily="18" charset="0"/>
                            </a:rPr>
                            <m:t>,</m:t>
                          </m:r>
                          <m:r>
                            <a:rPr lang="en-SG" b="0" i="1" smtClean="0">
                              <a:latin typeface="Cambria Math" panose="02040503050406030204" pitchFamily="18" charset="0"/>
                            </a:rPr>
                            <m:t>𝑣</m:t>
                          </m:r>
                        </m:e>
                      </m:d>
                      <m:r>
                        <a:rPr lang="en-SG" b="0" i="1" smtClean="0">
                          <a:latin typeface="Cambria Math" panose="02040503050406030204" pitchFamily="18" charset="0"/>
                        </a:rPr>
                        <m:t>=</m:t>
                      </m:r>
                      <m:d>
                        <m:dPr>
                          <m:ctrlPr>
                            <a:rPr lang="en-SG" b="0" i="1" smtClean="0">
                              <a:latin typeface="Cambria Math" panose="02040503050406030204" pitchFamily="18" charset="0"/>
                            </a:rPr>
                          </m:ctrlPr>
                        </m:dPr>
                        <m:e>
                          <m:r>
                            <a:rPr lang="en-SG" b="0" i="1" smtClean="0">
                              <a:latin typeface="Cambria Math" panose="02040503050406030204" pitchFamily="18" charset="0"/>
                            </a:rPr>
                            <m:t>1−</m:t>
                          </m:r>
                          <m:r>
                            <a:rPr lang="en-SG" b="0" i="1" smtClean="0">
                              <a:latin typeface="Cambria Math" panose="02040503050406030204" pitchFamily="18" charset="0"/>
                            </a:rPr>
                            <m:t>𝑣</m:t>
                          </m:r>
                        </m:e>
                      </m:d>
                      <m:sSub>
                        <m:sSubPr>
                          <m:ctrlPr>
                            <a:rPr lang="en-SG" b="0" i="1" smtClean="0">
                              <a:latin typeface="Cambria Math" panose="02040503050406030204" pitchFamily="18" charset="0"/>
                            </a:rPr>
                          </m:ctrlPr>
                        </m:sSubPr>
                        <m:e>
                          <m:r>
                            <a:rPr lang="en-SG" b="1" i="1" smtClean="0">
                              <a:latin typeface="Cambria Math" panose="02040503050406030204" pitchFamily="18" charset="0"/>
                            </a:rPr>
                            <m:t>𝒄</m:t>
                          </m:r>
                        </m:e>
                        <m:sub>
                          <m:r>
                            <a:rPr lang="en-SG" b="0" i="1" smtClean="0">
                              <a:latin typeface="Cambria Math" panose="02040503050406030204" pitchFamily="18" charset="0"/>
                            </a:rPr>
                            <m:t>2</m:t>
                          </m:r>
                        </m:sub>
                      </m:sSub>
                      <m:d>
                        <m:dPr>
                          <m:ctrlPr>
                            <a:rPr lang="en-SG" b="0" i="1" smtClean="0">
                              <a:latin typeface="Cambria Math" panose="02040503050406030204" pitchFamily="18" charset="0"/>
                            </a:rPr>
                          </m:ctrlPr>
                        </m:dPr>
                        <m:e>
                          <m:r>
                            <a:rPr lang="en-SG" b="0" i="1" smtClean="0">
                              <a:latin typeface="Cambria Math" panose="02040503050406030204" pitchFamily="18" charset="0"/>
                            </a:rPr>
                            <m:t>𝑢</m:t>
                          </m:r>
                        </m:e>
                      </m:d>
                      <m:r>
                        <a:rPr lang="en-SG" b="0" i="1" smtClean="0">
                          <a:latin typeface="Cambria Math" panose="02040503050406030204" pitchFamily="18" charset="0"/>
                        </a:rPr>
                        <m:t>+</m:t>
                      </m:r>
                      <m:r>
                        <a:rPr lang="en-SG" b="0" i="1" smtClean="0">
                          <a:latin typeface="Cambria Math" panose="02040503050406030204" pitchFamily="18" charset="0"/>
                        </a:rPr>
                        <m:t>𝑣</m:t>
                      </m:r>
                      <m:sSub>
                        <m:sSubPr>
                          <m:ctrlPr>
                            <a:rPr lang="en-SG" b="0" i="1" smtClean="0">
                              <a:latin typeface="Cambria Math" panose="02040503050406030204" pitchFamily="18" charset="0"/>
                            </a:rPr>
                          </m:ctrlPr>
                        </m:sSubPr>
                        <m:e>
                          <m:r>
                            <a:rPr lang="en-SG" b="1" i="1" smtClean="0">
                              <a:latin typeface="Cambria Math" panose="02040503050406030204" pitchFamily="18" charset="0"/>
                            </a:rPr>
                            <m:t>𝒄</m:t>
                          </m:r>
                        </m:e>
                        <m:sub>
                          <m:r>
                            <a:rPr lang="en-SG" b="0" i="1" smtClean="0">
                              <a:latin typeface="Cambria Math" panose="02040503050406030204" pitchFamily="18" charset="0"/>
                            </a:rPr>
                            <m:t>1</m:t>
                          </m:r>
                        </m:sub>
                      </m:sSub>
                      <m:r>
                        <a:rPr lang="en-SG" b="0" i="1" smtClean="0">
                          <a:latin typeface="Cambria Math" panose="02040503050406030204" pitchFamily="18" charset="0"/>
                        </a:rPr>
                        <m:t>(</m:t>
                      </m:r>
                      <m:r>
                        <a:rPr lang="en-SG" b="0" i="1" smtClean="0">
                          <a:latin typeface="Cambria Math" panose="02040503050406030204" pitchFamily="18" charset="0"/>
                        </a:rPr>
                        <m:t>𝑢</m:t>
                      </m:r>
                      <m:r>
                        <a:rPr lang="en-SG" b="0" i="1" smtClean="0">
                          <a:latin typeface="Cambria Math" panose="02040503050406030204" pitchFamily="18" charset="0"/>
                        </a:rPr>
                        <m:t>)</m:t>
                      </m:r>
                    </m:oMath>
                  </m:oMathPara>
                </a14:m>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199" y="1825625"/>
                <a:ext cx="10679545" cy="4351338"/>
              </a:xfrm>
              <a:blipFill>
                <a:blip r:embed="rId2"/>
                <a:stretch>
                  <a:fillRect l="-970" t="-2241"/>
                </a:stretch>
              </a:blipFill>
            </p:spPr>
            <p:txBody>
              <a:bodyPr/>
              <a:lstStyle/>
              <a:p>
                <a:r>
                  <a:rPr lang="en-SG">
                    <a:noFill/>
                  </a:rPr>
                  <a:t> </a:t>
                </a:r>
              </a:p>
            </p:txBody>
          </p:sp>
        </mc:Fallback>
      </mc:AlternateContent>
      <p:pic>
        <p:nvPicPr>
          <p:cNvPr id="5" name="图片 4"/>
          <p:cNvPicPr>
            <a:picLocks noChangeAspect="1"/>
          </p:cNvPicPr>
          <p:nvPr/>
        </p:nvPicPr>
        <p:blipFill>
          <a:blip r:embed="rId3"/>
          <a:stretch>
            <a:fillRect/>
          </a:stretch>
        </p:blipFill>
        <p:spPr>
          <a:xfrm>
            <a:off x="6096000" y="1397986"/>
            <a:ext cx="5191132" cy="1938099"/>
          </a:xfrm>
          <a:prstGeom prst="rect">
            <a:avLst/>
          </a:prstGeom>
        </p:spPr>
      </p:pic>
    </p:spTree>
    <p:extLst>
      <p:ext uri="{BB962C8B-B14F-4D97-AF65-F5344CB8AC3E}">
        <p14:creationId xmlns:p14="http://schemas.microsoft.com/office/powerpoint/2010/main" val="35132622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a:t>
            </a:r>
            <a:r>
              <a:rPr lang="en-SG" dirty="0" smtClean="0"/>
              <a:t>surface</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199" y="1825625"/>
                <a:ext cx="10679545" cy="4602884"/>
              </a:xfrm>
            </p:spPr>
            <p:txBody>
              <a:bodyPr>
                <a:normAutofit/>
              </a:bodyPr>
              <a:lstStyle/>
              <a:p>
                <a:pPr lvl="1">
                  <a:buFont typeface="Wingdings" panose="05000000000000000000" pitchFamily="2" charset="2"/>
                  <a:buChar char="§"/>
                </a:pPr>
                <a:r>
                  <a:rPr lang="en-SG" dirty="0" smtClean="0"/>
                  <a:t>Synthetic </a:t>
                </a:r>
                <a:r>
                  <a:rPr lang="en-SG" dirty="0"/>
                  <a:t>surface (sculptured surface) is built using many data points or curves </a:t>
                </a:r>
              </a:p>
              <a:p>
                <a:pPr lvl="2">
                  <a:buFont typeface="Wingdings" panose="05000000000000000000" pitchFamily="2" charset="2"/>
                  <a:buChar char="ü"/>
                </a:pPr>
                <a:r>
                  <a:rPr lang="en-SG" dirty="0"/>
                  <a:t>Bezier </a:t>
                </a:r>
                <a:r>
                  <a:rPr lang="en-SG" dirty="0" smtClean="0"/>
                  <a:t>surface:  </a:t>
                </a:r>
                <a:r>
                  <a:rPr lang="en-SG" dirty="0"/>
                  <a:t>The Bezier surface is the direct extension of the Bezier curve. Points on a Bezier surface can, therefore, be specified as an extension of the Bezier curve</a:t>
                </a:r>
                <a:r>
                  <a:rPr lang="en-SG" dirty="0" smtClean="0"/>
                  <a:t>.</a:t>
                </a:r>
              </a:p>
              <a:p>
                <a:pPr marL="914400" lvl="2" indent="0">
                  <a:buNone/>
                </a:pPr>
                <a:endParaRPr lang="en-SG" dirty="0"/>
              </a:p>
              <a:p>
                <a:pPr marL="914400" lvl="2" indent="0">
                  <a:buNone/>
                </a:pPr>
                <a:endParaRPr lang="en-SG" dirty="0" smtClean="0"/>
              </a:p>
              <a:p>
                <a:pPr marL="914400" lvl="2" indent="0">
                  <a:buNone/>
                </a:pPr>
                <a:endParaRPr lang="en-SG" dirty="0" smtClean="0"/>
              </a:p>
              <a:p>
                <a:pPr marL="914400" lvl="2" indent="0">
                  <a:buNone/>
                </a:pPr>
                <a:endParaRPr lang="en-SG" dirty="0"/>
              </a:p>
              <a:p>
                <a:pPr marL="914400" lvl="2" indent="0">
                  <a:buNone/>
                </a:pPr>
                <a:endParaRPr lang="en-SG" dirty="0" smtClean="0"/>
              </a:p>
              <a:p>
                <a:pPr marL="914400" lvl="2" indent="0">
                  <a:buNone/>
                </a:pPr>
                <a:endParaRPr lang="en-SG" dirty="0"/>
              </a:p>
              <a:p>
                <a:pPr marL="914400" lvl="2" indent="0">
                  <a:buNone/>
                </a:pPr>
                <a:endParaRPr lang="en-SG" dirty="0" smtClean="0"/>
              </a:p>
              <a:p>
                <a:pPr marL="914400" lvl="2" indent="0">
                  <a:buNone/>
                </a:pPr>
                <a:r>
                  <a:rPr lang="en-SG" dirty="0" smtClean="0"/>
                  <a:t>where </a:t>
                </a:r>
                <a14:m>
                  <m:oMath xmlns:m="http://schemas.openxmlformats.org/officeDocument/2006/math">
                    <m:sSub>
                      <m:sSubPr>
                        <m:ctrlPr>
                          <a:rPr lang="en-SG" i="1" dirty="0" smtClean="0">
                            <a:latin typeface="Cambria Math" panose="02040503050406030204" pitchFamily="18" charset="0"/>
                          </a:rPr>
                        </m:ctrlPr>
                      </m:sSubPr>
                      <m:e>
                        <m:r>
                          <a:rPr lang="en-SG" b="0" i="1" dirty="0" smtClean="0">
                            <a:latin typeface="Cambria Math" panose="02040503050406030204" pitchFamily="18" charset="0"/>
                          </a:rPr>
                          <m:t>𝑝</m:t>
                        </m:r>
                      </m:e>
                      <m:sub>
                        <m:r>
                          <a:rPr lang="en-SG" b="0" i="1" dirty="0" smtClean="0">
                            <a:latin typeface="Cambria Math" panose="02040503050406030204" pitchFamily="18" charset="0"/>
                          </a:rPr>
                          <m:t>𝑖𝑗</m:t>
                        </m:r>
                      </m:sub>
                    </m:sSub>
                  </m:oMath>
                </a14:m>
                <a:r>
                  <a:rPr lang="en-SG" dirty="0" smtClean="0"/>
                  <a:t> represents </a:t>
                </a:r>
                <a:r>
                  <a:rPr lang="en-SG" dirty="0"/>
                  <a:t>the rectangular array of control points (m + 1) × (n + 1) defining the vertices of the </a:t>
                </a:r>
                <a:r>
                  <a:rPr lang="en-SG" dirty="0" smtClean="0"/>
                  <a:t>characteristic </a:t>
                </a:r>
                <a:r>
                  <a:rPr lang="en-SG" dirty="0"/>
                  <a:t>polyhedron of the  </a:t>
                </a:r>
                <a:r>
                  <a:rPr lang="en-SG" dirty="0" smtClean="0"/>
                  <a:t>Bezier patch.</a:t>
                </a:r>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199" y="1825625"/>
                <a:ext cx="10679545" cy="4602884"/>
              </a:xfrm>
              <a:blipFill>
                <a:blip r:embed="rId3"/>
                <a:stretch>
                  <a:fillRect t="-1852" r="-228"/>
                </a:stretch>
              </a:blipFill>
            </p:spPr>
            <p:txBody>
              <a:bodyPr/>
              <a:lstStyle/>
              <a:p>
                <a:r>
                  <a:rPr lang="en-SG">
                    <a:noFill/>
                  </a:rPr>
                  <a:t> </a:t>
                </a:r>
              </a:p>
            </p:txBody>
          </p:sp>
        </mc:Fallback>
      </mc:AlternateContent>
      <p:graphicFrame>
        <p:nvGraphicFramePr>
          <p:cNvPr id="7" name="对象 6"/>
          <p:cNvGraphicFramePr>
            <a:graphicFrameLocks noChangeAspect="1"/>
          </p:cNvGraphicFramePr>
          <p:nvPr>
            <p:extLst>
              <p:ext uri="{D42A27DB-BD31-4B8C-83A1-F6EECF244321}">
                <p14:modId xmlns:p14="http://schemas.microsoft.com/office/powerpoint/2010/main" val="3909148464"/>
              </p:ext>
            </p:extLst>
          </p:nvPr>
        </p:nvGraphicFramePr>
        <p:xfrm>
          <a:off x="2032000" y="2873166"/>
          <a:ext cx="4475856" cy="2281382"/>
        </p:xfrm>
        <a:graphic>
          <a:graphicData uri="http://schemas.openxmlformats.org/presentationml/2006/ole">
            <mc:AlternateContent xmlns:mc="http://schemas.openxmlformats.org/markup-compatibility/2006">
              <mc:Choice xmlns:v="urn:schemas-microsoft-com:vml" Requires="v">
                <p:oleObj spid="_x0000_s32127" name="Equation" r:id="rId4" imgW="2616120" imgH="1333440" progId="Equation.DSMT4">
                  <p:embed/>
                </p:oleObj>
              </mc:Choice>
              <mc:Fallback>
                <p:oleObj name="Equation" r:id="rId4" imgW="2616120" imgH="1333440" progId="Equation.DSMT4">
                  <p:embed/>
                  <p:pic>
                    <p:nvPicPr>
                      <p:cNvPr id="0" name=""/>
                      <p:cNvPicPr/>
                      <p:nvPr/>
                    </p:nvPicPr>
                    <p:blipFill>
                      <a:blip r:embed="rId5"/>
                      <a:stretch>
                        <a:fillRect/>
                      </a:stretch>
                    </p:blipFill>
                    <p:spPr>
                      <a:xfrm>
                        <a:off x="2032000" y="2873166"/>
                        <a:ext cx="4475856" cy="2281382"/>
                      </a:xfrm>
                      <a:prstGeom prst="rect">
                        <a:avLst/>
                      </a:prstGeom>
                    </p:spPr>
                  </p:pic>
                </p:oleObj>
              </mc:Fallback>
            </mc:AlternateContent>
          </a:graphicData>
        </a:graphic>
      </p:graphicFrame>
      <p:pic>
        <p:nvPicPr>
          <p:cNvPr id="8" name="图片 7"/>
          <p:cNvPicPr>
            <a:picLocks noChangeAspect="1"/>
          </p:cNvPicPr>
          <p:nvPr/>
        </p:nvPicPr>
        <p:blipFill>
          <a:blip r:embed="rId6"/>
          <a:stretch>
            <a:fillRect/>
          </a:stretch>
        </p:blipFill>
        <p:spPr>
          <a:xfrm>
            <a:off x="6921153" y="2873166"/>
            <a:ext cx="4432647" cy="2281382"/>
          </a:xfrm>
          <a:prstGeom prst="rect">
            <a:avLst/>
          </a:prstGeom>
        </p:spPr>
      </p:pic>
    </p:spTree>
    <p:extLst>
      <p:ext uri="{BB962C8B-B14F-4D97-AF65-F5344CB8AC3E}">
        <p14:creationId xmlns:p14="http://schemas.microsoft.com/office/powerpoint/2010/main" val="1996064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Instruction to computer graphics</a:t>
            </a:r>
            <a:endParaRPr lang="en-SG" dirty="0"/>
          </a:p>
        </p:txBody>
      </p:sp>
      <p:sp>
        <p:nvSpPr>
          <p:cNvPr id="3" name="内容占位符 2"/>
          <p:cNvSpPr>
            <a:spLocks noGrp="1"/>
          </p:cNvSpPr>
          <p:nvPr>
            <p:ph idx="1"/>
          </p:nvPr>
        </p:nvSpPr>
        <p:spPr/>
        <p:txBody>
          <a:bodyPr/>
          <a:lstStyle/>
          <a:p>
            <a:r>
              <a:rPr lang="en-SG" dirty="0" smtClean="0"/>
              <a:t>Computer graphics focuses mainly on displays of any digital image by a computer.</a:t>
            </a:r>
          </a:p>
          <a:p>
            <a:r>
              <a:rPr lang="en-SG" dirty="0" smtClean="0"/>
              <a:t>There are bunch of hardware and software developed for fast and correct displays of graphics on terminals.</a:t>
            </a:r>
          </a:p>
          <a:p>
            <a:r>
              <a:rPr lang="en-SG" dirty="0" smtClean="0"/>
              <a:t>The core techniques of computer graphics are based on geometry, optics, physics, and </a:t>
            </a:r>
            <a:r>
              <a:rPr lang="en-SG" smtClean="0"/>
              <a:t>perception.</a:t>
            </a:r>
          </a:p>
          <a:p>
            <a:endParaRPr lang="en-SG" dirty="0" smtClean="0"/>
          </a:p>
        </p:txBody>
      </p:sp>
    </p:spTree>
    <p:extLst>
      <p:ext uri="{BB962C8B-B14F-4D97-AF65-F5344CB8AC3E}">
        <p14:creationId xmlns:p14="http://schemas.microsoft.com/office/powerpoint/2010/main" val="9730398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a:t>
            </a:r>
            <a:r>
              <a:rPr lang="en-SG" dirty="0" smtClean="0"/>
              <a:t>surface</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199" y="1825625"/>
                <a:ext cx="6153727" cy="4351338"/>
              </a:xfrm>
            </p:spPr>
            <p:txBody>
              <a:bodyPr>
                <a:normAutofit/>
              </a:bodyPr>
              <a:lstStyle/>
              <a:p>
                <a:pPr lvl="2">
                  <a:buFont typeface="Wingdings" panose="05000000000000000000" pitchFamily="2" charset="2"/>
                  <a:buChar char="ü"/>
                </a:pPr>
                <a:r>
                  <a:rPr lang="en-SG" dirty="0" smtClean="0"/>
                  <a:t>B-spline surface:</a:t>
                </a:r>
              </a:p>
              <a:p>
                <a:pPr lvl="2">
                  <a:buFont typeface="Wingdings" panose="05000000000000000000" pitchFamily="2" charset="2"/>
                  <a:buChar char="ü"/>
                </a:pPr>
                <a:endParaRPr lang="en-SG" dirty="0"/>
              </a:p>
              <a:p>
                <a:pPr lvl="2">
                  <a:buFont typeface="Wingdings" panose="05000000000000000000" pitchFamily="2" charset="2"/>
                  <a:buChar char="ü"/>
                </a:pPr>
                <a:endParaRPr lang="en-SG" dirty="0" smtClean="0"/>
              </a:p>
              <a:p>
                <a:pPr marL="914400" lvl="2" indent="0">
                  <a:buNone/>
                </a:pPr>
                <a:r>
                  <a:rPr lang="en-SG" dirty="0"/>
                  <a:t>where </a:t>
                </a:r>
                <a14:m>
                  <m:oMath xmlns:m="http://schemas.openxmlformats.org/officeDocument/2006/math">
                    <m:sSub>
                      <m:sSubPr>
                        <m:ctrlPr>
                          <a:rPr lang="en-SG" i="1" dirty="0">
                            <a:latin typeface="Cambria Math" panose="02040503050406030204" pitchFamily="18" charset="0"/>
                          </a:rPr>
                        </m:ctrlPr>
                      </m:sSubPr>
                      <m:e>
                        <m:r>
                          <a:rPr lang="en-SG" i="1" dirty="0">
                            <a:latin typeface="Cambria Math" panose="02040503050406030204" pitchFamily="18" charset="0"/>
                          </a:rPr>
                          <m:t>𝑝</m:t>
                        </m:r>
                      </m:e>
                      <m:sub>
                        <m:r>
                          <a:rPr lang="en-SG" i="1" dirty="0">
                            <a:latin typeface="Cambria Math" panose="02040503050406030204" pitchFamily="18" charset="0"/>
                          </a:rPr>
                          <m:t>𝑖𝑗</m:t>
                        </m:r>
                      </m:sub>
                    </m:sSub>
                  </m:oMath>
                </a14:m>
                <a:r>
                  <a:rPr lang="en-SG" dirty="0"/>
                  <a:t> </a:t>
                </a:r>
                <a:r>
                  <a:rPr lang="en-SG" dirty="0" smtClean="0"/>
                  <a:t>are </a:t>
                </a:r>
                <a:r>
                  <a:rPr lang="en-SG" dirty="0"/>
                  <a:t>the control points and these form the polyhedron of the resulting B-spline surface. The surface </a:t>
                </a:r>
                <a:r>
                  <a:rPr lang="en-SG" dirty="0" smtClean="0"/>
                  <a:t>has </a:t>
                </a:r>
                <a:r>
                  <a:rPr lang="en-SG" dirty="0"/>
                  <a:t>a degree of (k – 1) in the u direction and (l – 1) in the v direction. Knot vectors in both u and v </a:t>
                </a:r>
                <a:r>
                  <a:rPr lang="en-SG" dirty="0" smtClean="0"/>
                  <a:t>directions </a:t>
                </a:r>
                <a:r>
                  <a:rPr lang="en-SG" dirty="0"/>
                  <a:t>are constant but not necessarily equal. The basis functions are the same </a:t>
                </a:r>
                <a:r>
                  <a:rPr lang="en-SG" dirty="0" smtClean="0"/>
                  <a:t>as B-spline </a:t>
                </a:r>
                <a:r>
                  <a:rPr lang="en-SG" dirty="0"/>
                  <a:t>curves.</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199" y="1825625"/>
                <a:ext cx="6153727" cy="4351338"/>
              </a:xfrm>
              <a:blipFill>
                <a:blip r:embed="rId3"/>
                <a:stretch>
                  <a:fillRect t="-1401" r="-693"/>
                </a:stretch>
              </a:blipFill>
            </p:spPr>
            <p:txBody>
              <a:bodyPr/>
              <a:lstStyle/>
              <a:p>
                <a:r>
                  <a:rPr lang="en-SG">
                    <a:noFill/>
                  </a:rPr>
                  <a:t> </a:t>
                </a:r>
              </a:p>
            </p:txBody>
          </p:sp>
        </mc:Fallback>
      </mc:AlternateContent>
      <p:graphicFrame>
        <p:nvGraphicFramePr>
          <p:cNvPr id="7" name="对象 6"/>
          <p:cNvGraphicFramePr>
            <a:graphicFrameLocks noChangeAspect="1"/>
          </p:cNvGraphicFramePr>
          <p:nvPr>
            <p:extLst>
              <p:ext uri="{D42A27DB-BD31-4B8C-83A1-F6EECF244321}">
                <p14:modId xmlns:p14="http://schemas.microsoft.com/office/powerpoint/2010/main" val="2451098026"/>
              </p:ext>
            </p:extLst>
          </p:nvPr>
        </p:nvGraphicFramePr>
        <p:xfrm>
          <a:off x="2227623" y="2164367"/>
          <a:ext cx="5834062" cy="688975"/>
        </p:xfrm>
        <a:graphic>
          <a:graphicData uri="http://schemas.openxmlformats.org/presentationml/2006/ole">
            <mc:AlternateContent xmlns:mc="http://schemas.openxmlformats.org/markup-compatibility/2006">
              <mc:Choice xmlns:v="urn:schemas-microsoft-com:vml" Requires="v">
                <p:oleObj spid="_x0000_s33151" name="Equation" r:id="rId4" imgW="3759120" imgH="444240" progId="Equation.DSMT4">
                  <p:embed/>
                </p:oleObj>
              </mc:Choice>
              <mc:Fallback>
                <p:oleObj name="Equation" r:id="rId4" imgW="3759120" imgH="444240" progId="Equation.DSMT4">
                  <p:embed/>
                  <p:pic>
                    <p:nvPicPr>
                      <p:cNvPr id="7" name="对象 6"/>
                      <p:cNvPicPr/>
                      <p:nvPr/>
                    </p:nvPicPr>
                    <p:blipFill>
                      <a:blip r:embed="rId5"/>
                      <a:stretch>
                        <a:fillRect/>
                      </a:stretch>
                    </p:blipFill>
                    <p:spPr>
                      <a:xfrm>
                        <a:off x="2227623" y="2164367"/>
                        <a:ext cx="5834062" cy="688975"/>
                      </a:xfrm>
                      <a:prstGeom prst="rect">
                        <a:avLst/>
                      </a:prstGeom>
                    </p:spPr>
                  </p:pic>
                </p:oleObj>
              </mc:Fallback>
            </mc:AlternateContent>
          </a:graphicData>
        </a:graphic>
      </p:graphicFrame>
      <p:pic>
        <p:nvPicPr>
          <p:cNvPr id="6" name="图片 5"/>
          <p:cNvPicPr>
            <a:picLocks noChangeAspect="1"/>
          </p:cNvPicPr>
          <p:nvPr/>
        </p:nvPicPr>
        <p:blipFill>
          <a:blip r:embed="rId6"/>
          <a:stretch>
            <a:fillRect/>
          </a:stretch>
        </p:blipFill>
        <p:spPr>
          <a:xfrm>
            <a:off x="7411098" y="2853342"/>
            <a:ext cx="3801052" cy="3233260"/>
          </a:xfrm>
          <a:prstGeom prst="rect">
            <a:avLst/>
          </a:prstGeom>
        </p:spPr>
      </p:pic>
      <p:sp>
        <p:nvSpPr>
          <p:cNvPr id="4" name="文本框 3"/>
          <p:cNvSpPr txBox="1"/>
          <p:nvPr/>
        </p:nvSpPr>
        <p:spPr>
          <a:xfrm>
            <a:off x="7411098" y="6176962"/>
            <a:ext cx="4510007" cy="646331"/>
          </a:xfrm>
          <a:prstGeom prst="rect">
            <a:avLst/>
          </a:prstGeom>
          <a:noFill/>
        </p:spPr>
        <p:txBody>
          <a:bodyPr wrap="square" rtlCol="0">
            <a:spAutoFit/>
          </a:bodyPr>
          <a:lstStyle/>
          <a:p>
            <a:r>
              <a:rPr lang="en-SG" dirty="0"/>
              <a:t>https://reference.wolfram.com/language/ref/BSplineSurface.html</a:t>
            </a:r>
          </a:p>
        </p:txBody>
      </p:sp>
    </p:spTree>
    <p:extLst>
      <p:ext uri="{BB962C8B-B14F-4D97-AF65-F5344CB8AC3E}">
        <p14:creationId xmlns:p14="http://schemas.microsoft.com/office/powerpoint/2010/main" val="29206525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a:t>
            </a:r>
            <a:r>
              <a:rPr lang="en-SG" dirty="0" smtClean="0"/>
              <a:t>surface</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199" y="1825625"/>
                <a:ext cx="10679545" cy="4351338"/>
              </a:xfrm>
            </p:spPr>
            <p:txBody>
              <a:bodyPr>
                <a:normAutofit/>
              </a:bodyPr>
              <a:lstStyle/>
              <a:p>
                <a:pPr lvl="2">
                  <a:buFont typeface="Wingdings" panose="05000000000000000000" pitchFamily="2" charset="2"/>
                  <a:buChar char="ü"/>
                </a:pPr>
                <a:r>
                  <a:rPr lang="en-SG" dirty="0" smtClean="0"/>
                  <a:t>Coons </a:t>
                </a:r>
                <a:r>
                  <a:rPr lang="en-SG" dirty="0"/>
                  <a:t>surface: </a:t>
                </a:r>
                <a:r>
                  <a:rPr lang="en-SG" dirty="0" smtClean="0"/>
                  <a:t>Utilises </a:t>
                </a:r>
                <a:r>
                  <a:rPr lang="en-SG" dirty="0"/>
                  <a:t>closed intersecting boundary curves </a:t>
                </a:r>
                <a:r>
                  <a:rPr lang="en-SG" dirty="0" smtClean="0"/>
                  <a:t>to generate </a:t>
                </a:r>
                <a:r>
                  <a:rPr lang="en-SG" dirty="0"/>
                  <a:t>a </a:t>
                </a:r>
                <a:r>
                  <a:rPr lang="en-SG" dirty="0" smtClean="0"/>
                  <a:t>surface</a:t>
                </a:r>
                <a:r>
                  <a:rPr lang="en-SG" dirty="0"/>
                  <a:t>. </a:t>
                </a:r>
                <a:r>
                  <a:rPr lang="en-SG" dirty="0" smtClean="0"/>
                  <a:t> For a four boundary curves r(u,0),r(0,w),r(u,1),r(1,w). Every opposite boundaries can be generated a ruled surface. A method to produce a Coons surface is superposition of two ruled surfaces.</a:t>
                </a:r>
              </a:p>
              <a:p>
                <a:pPr marL="914400" lvl="2" indent="0">
                  <a:buNone/>
                </a:pPr>
                <a:r>
                  <a:rPr lang="en-SG" dirty="0"/>
                  <a:t> </a:t>
                </a:r>
                <a:r>
                  <a:rPr lang="en-SG" dirty="0" smtClean="0"/>
                  <a:t>   for ruled surfaces we have</a:t>
                </a:r>
              </a:p>
              <a:p>
                <a:pPr marL="914400" lvl="2" indent="0">
                  <a:buNone/>
                </a:pPr>
                <a:endParaRPr lang="en-SG" dirty="0"/>
              </a:p>
              <a:p>
                <a:pPr marL="914400" lvl="2" indent="0">
                  <a:buNone/>
                </a:pPr>
                <a:endParaRPr lang="en-SG" dirty="0" smtClean="0"/>
              </a:p>
              <a:p>
                <a:pPr marL="914400" lvl="2" indent="0">
                  <a:buNone/>
                </a:pPr>
                <a:r>
                  <a:rPr lang="en-SG" dirty="0" smtClean="0"/>
                  <a:t>   the final version of Coons surface patch is</a:t>
                </a:r>
              </a:p>
              <a:p>
                <a:pPr marL="914400" lvl="2" indent="0">
                  <a:buNone/>
                </a:pPr>
                <a14:m>
                  <m:oMathPara xmlns:m="http://schemas.openxmlformats.org/officeDocument/2006/math">
                    <m:oMathParaPr>
                      <m:jc m:val="centerGroup"/>
                    </m:oMathParaPr>
                    <m:oMath xmlns:m="http://schemas.openxmlformats.org/officeDocument/2006/math">
                      <m:r>
                        <a:rPr lang="en-SG" b="1" i="1" smtClean="0">
                          <a:latin typeface="Cambria Math" panose="02040503050406030204" pitchFamily="18" charset="0"/>
                        </a:rPr>
                        <m:t>𝒓</m:t>
                      </m:r>
                      <m:d>
                        <m:dPr>
                          <m:ctrlPr>
                            <a:rPr lang="en-SG" b="0" i="1" smtClean="0">
                              <a:latin typeface="Cambria Math" panose="02040503050406030204" pitchFamily="18" charset="0"/>
                            </a:rPr>
                          </m:ctrlPr>
                        </m:dPr>
                        <m:e>
                          <m:r>
                            <a:rPr lang="en-SG" b="0" i="1" smtClean="0">
                              <a:latin typeface="Cambria Math" panose="02040503050406030204" pitchFamily="18" charset="0"/>
                            </a:rPr>
                            <m:t>𝑢</m:t>
                          </m:r>
                          <m:r>
                            <a:rPr lang="en-SG" b="0" i="1" smtClean="0">
                              <a:latin typeface="Cambria Math" panose="02040503050406030204" pitchFamily="18" charset="0"/>
                            </a:rPr>
                            <m:t>,</m:t>
                          </m:r>
                          <m:r>
                            <a:rPr lang="en-SG" b="0" i="1" smtClean="0">
                              <a:latin typeface="Cambria Math" panose="02040503050406030204" pitchFamily="18" charset="0"/>
                            </a:rPr>
                            <m:t>𝑤</m:t>
                          </m:r>
                        </m:e>
                      </m:d>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1" i="1" smtClean="0">
                              <a:latin typeface="Cambria Math" panose="02040503050406030204" pitchFamily="18" charset="0"/>
                            </a:rPr>
                            <m:t>𝒓</m:t>
                          </m:r>
                        </m:e>
                        <m:sub>
                          <m:r>
                            <a:rPr lang="en-SG" b="0" i="1" smtClean="0">
                              <a:latin typeface="Cambria Math" panose="02040503050406030204" pitchFamily="18" charset="0"/>
                            </a:rPr>
                            <m:t>1</m:t>
                          </m:r>
                        </m:sub>
                      </m:sSub>
                      <m:d>
                        <m:dPr>
                          <m:ctrlPr>
                            <a:rPr lang="en-SG" b="0" i="1" smtClean="0">
                              <a:latin typeface="Cambria Math" panose="02040503050406030204" pitchFamily="18" charset="0"/>
                            </a:rPr>
                          </m:ctrlPr>
                        </m:dPr>
                        <m:e>
                          <m:r>
                            <a:rPr lang="en-SG" b="0" i="1" smtClean="0">
                              <a:latin typeface="Cambria Math" panose="02040503050406030204" pitchFamily="18" charset="0"/>
                            </a:rPr>
                            <m:t>𝑢</m:t>
                          </m:r>
                          <m:r>
                            <a:rPr lang="en-SG" b="0" i="1" smtClean="0">
                              <a:latin typeface="Cambria Math" panose="02040503050406030204" pitchFamily="18" charset="0"/>
                            </a:rPr>
                            <m:t>,</m:t>
                          </m:r>
                          <m:r>
                            <a:rPr lang="en-SG" b="0" i="1" smtClean="0">
                              <a:latin typeface="Cambria Math" panose="02040503050406030204" pitchFamily="18" charset="0"/>
                            </a:rPr>
                            <m:t>𝑤</m:t>
                          </m:r>
                        </m:e>
                      </m:d>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1" i="1" smtClean="0">
                              <a:latin typeface="Cambria Math" panose="02040503050406030204" pitchFamily="18" charset="0"/>
                            </a:rPr>
                            <m:t>𝒓</m:t>
                          </m:r>
                        </m:e>
                        <m:sub>
                          <m:r>
                            <a:rPr lang="en-SG" b="0" i="1" smtClean="0">
                              <a:latin typeface="Cambria Math" panose="02040503050406030204" pitchFamily="18" charset="0"/>
                            </a:rPr>
                            <m:t>2</m:t>
                          </m:r>
                        </m:sub>
                      </m:sSub>
                      <m:r>
                        <a:rPr lang="en-SG" b="0" i="1" smtClean="0">
                          <a:latin typeface="Cambria Math" panose="02040503050406030204" pitchFamily="18" charset="0"/>
                        </a:rPr>
                        <m:t>(</m:t>
                      </m:r>
                      <m:r>
                        <a:rPr lang="en-SG" b="0" i="1" smtClean="0">
                          <a:latin typeface="Cambria Math" panose="02040503050406030204" pitchFamily="18" charset="0"/>
                        </a:rPr>
                        <m:t>𝑢</m:t>
                      </m:r>
                      <m:r>
                        <a:rPr lang="en-SG" b="0" i="1" smtClean="0">
                          <a:latin typeface="Cambria Math" panose="02040503050406030204" pitchFamily="18" charset="0"/>
                        </a:rPr>
                        <m:t>,</m:t>
                      </m:r>
                      <m:r>
                        <a:rPr lang="en-SG" b="0" i="1" smtClean="0">
                          <a:latin typeface="Cambria Math" panose="02040503050406030204" pitchFamily="18" charset="0"/>
                        </a:rPr>
                        <m:t>𝑤</m:t>
                      </m:r>
                      <m:r>
                        <a:rPr lang="en-SG" b="0" i="1" smtClean="0">
                          <a:latin typeface="Cambria Math" panose="02040503050406030204" pitchFamily="18" charset="0"/>
                        </a:rPr>
                        <m:t>)</m:t>
                      </m:r>
                    </m:oMath>
                  </m:oMathPara>
                </a14:m>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199" y="1825625"/>
                <a:ext cx="10679545" cy="4351338"/>
              </a:xfrm>
              <a:blipFill>
                <a:blip r:embed="rId3"/>
                <a:stretch>
                  <a:fillRect t="-1401"/>
                </a:stretch>
              </a:blipFill>
            </p:spPr>
            <p:txBody>
              <a:bodyPr/>
              <a:lstStyle/>
              <a:p>
                <a:r>
                  <a:rPr lang="en-SG">
                    <a:noFill/>
                  </a:rPr>
                  <a:t> </a:t>
                </a:r>
              </a:p>
            </p:txBody>
          </p:sp>
        </mc:Fallback>
      </mc:AlternateContent>
      <p:graphicFrame>
        <p:nvGraphicFramePr>
          <p:cNvPr id="7" name="对象 6"/>
          <p:cNvGraphicFramePr>
            <a:graphicFrameLocks noChangeAspect="1"/>
          </p:cNvGraphicFramePr>
          <p:nvPr>
            <p:extLst>
              <p:ext uri="{D42A27DB-BD31-4B8C-83A1-F6EECF244321}">
                <p14:modId xmlns:p14="http://schemas.microsoft.com/office/powerpoint/2010/main" val="3527711402"/>
              </p:ext>
            </p:extLst>
          </p:nvPr>
        </p:nvGraphicFramePr>
        <p:xfrm>
          <a:off x="4178300" y="3386138"/>
          <a:ext cx="3263900" cy="733425"/>
        </p:xfrm>
        <a:graphic>
          <a:graphicData uri="http://schemas.openxmlformats.org/presentationml/2006/ole">
            <mc:AlternateContent xmlns:mc="http://schemas.openxmlformats.org/markup-compatibility/2006">
              <mc:Choice xmlns:v="urn:schemas-microsoft-com:vml" Requires="v">
                <p:oleObj spid="_x0000_s34175" name="Equation" r:id="rId4" imgW="2031840" imgH="457200" progId="Equation.DSMT4">
                  <p:embed/>
                </p:oleObj>
              </mc:Choice>
              <mc:Fallback>
                <p:oleObj name="Equation" r:id="rId4" imgW="2031840" imgH="457200" progId="Equation.DSMT4">
                  <p:embed/>
                  <p:pic>
                    <p:nvPicPr>
                      <p:cNvPr id="7" name="对象 6"/>
                      <p:cNvPicPr/>
                      <p:nvPr/>
                    </p:nvPicPr>
                    <p:blipFill>
                      <a:blip r:embed="rId5"/>
                      <a:stretch>
                        <a:fillRect/>
                      </a:stretch>
                    </p:blipFill>
                    <p:spPr>
                      <a:xfrm>
                        <a:off x="4178300" y="3386138"/>
                        <a:ext cx="3263900" cy="733425"/>
                      </a:xfrm>
                      <a:prstGeom prst="rect">
                        <a:avLst/>
                      </a:prstGeom>
                    </p:spPr>
                  </p:pic>
                </p:oleObj>
              </mc:Fallback>
            </mc:AlternateContent>
          </a:graphicData>
        </a:graphic>
      </p:graphicFrame>
      <p:pic>
        <p:nvPicPr>
          <p:cNvPr id="4" name="图片 3"/>
          <p:cNvPicPr>
            <a:picLocks noChangeAspect="1"/>
          </p:cNvPicPr>
          <p:nvPr/>
        </p:nvPicPr>
        <p:blipFill rotWithShape="1">
          <a:blip r:embed="rId6"/>
          <a:srcRect l="5" r="31937"/>
          <a:stretch/>
        </p:blipFill>
        <p:spPr>
          <a:xfrm>
            <a:off x="7442200" y="3015057"/>
            <a:ext cx="4054978" cy="3161906"/>
          </a:xfrm>
          <a:prstGeom prst="rect">
            <a:avLst/>
          </a:prstGeom>
        </p:spPr>
      </p:pic>
    </p:spTree>
    <p:extLst>
      <p:ext uri="{BB962C8B-B14F-4D97-AF65-F5344CB8AC3E}">
        <p14:creationId xmlns:p14="http://schemas.microsoft.com/office/powerpoint/2010/main" val="6387175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smtClean="0"/>
              <a:t>Solid Modelling</a:t>
            </a:r>
            <a:endParaRPr lang="en-SG" dirty="0"/>
          </a:p>
        </p:txBody>
      </p:sp>
      <p:sp>
        <p:nvSpPr>
          <p:cNvPr id="3" name="内容占位符 2"/>
          <p:cNvSpPr>
            <a:spLocks noGrp="1"/>
          </p:cNvSpPr>
          <p:nvPr>
            <p:ph idx="1"/>
          </p:nvPr>
        </p:nvSpPr>
        <p:spPr/>
        <p:txBody>
          <a:bodyPr/>
          <a:lstStyle/>
          <a:p>
            <a:pPr marL="0" indent="0">
              <a:buNone/>
            </a:pPr>
            <a:r>
              <a:rPr lang="en-SG" dirty="0" smtClean="0"/>
              <a:t>The most common methods used in commercial CAD system</a:t>
            </a:r>
          </a:p>
          <a:p>
            <a:r>
              <a:rPr lang="en-SG" dirty="0" smtClean="0"/>
              <a:t>Boundary representation (B-Rep)</a:t>
            </a:r>
          </a:p>
          <a:p>
            <a:r>
              <a:rPr lang="en-SG" dirty="0" smtClean="0"/>
              <a:t>Constructive Solid Geometry (CSG)</a:t>
            </a:r>
          </a:p>
          <a:p>
            <a:r>
              <a:rPr lang="en-SG" dirty="0" smtClean="0"/>
              <a:t>Sweeping</a:t>
            </a:r>
          </a:p>
        </p:txBody>
      </p:sp>
    </p:spTree>
    <p:extLst>
      <p:ext uri="{BB962C8B-B14F-4D97-AF65-F5344CB8AC3E}">
        <p14:creationId xmlns:p14="http://schemas.microsoft.com/office/powerpoint/2010/main" val="35339099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Boundary representation (B-Rep)</a:t>
            </a:r>
          </a:p>
        </p:txBody>
      </p:sp>
      <p:sp>
        <p:nvSpPr>
          <p:cNvPr id="3" name="内容占位符 2"/>
          <p:cNvSpPr>
            <a:spLocks noGrp="1"/>
          </p:cNvSpPr>
          <p:nvPr>
            <p:ph idx="1"/>
          </p:nvPr>
        </p:nvSpPr>
        <p:spPr/>
        <p:txBody>
          <a:bodyPr/>
          <a:lstStyle/>
          <a:p>
            <a:r>
              <a:rPr lang="en-US" dirty="0" smtClean="0"/>
              <a:t>Any solid occupies a limited space, </a:t>
            </a:r>
            <a:r>
              <a:rPr lang="en-US" dirty="0"/>
              <a:t>t</a:t>
            </a:r>
            <a:r>
              <a:rPr lang="en-US" dirty="0" smtClean="0"/>
              <a:t>hat is, it has a boundary wrapped itself. By boundary, it can be clearly distinguished wherever is interior or exterior of the solid. Which means a solid can be defined by its boundary.</a:t>
            </a:r>
          </a:p>
          <a:p>
            <a:r>
              <a:rPr lang="en-US" dirty="0" smtClean="0"/>
              <a:t>Usually, a boundary is </a:t>
            </a:r>
            <a:r>
              <a:rPr lang="en-US" dirty="0"/>
              <a:t>geometrically </a:t>
            </a:r>
            <a:r>
              <a:rPr lang="en-US" dirty="0" smtClean="0"/>
              <a:t>described by its vertices, edges loops, faces, genus and bodies.</a:t>
            </a:r>
          </a:p>
          <a:p>
            <a:r>
              <a:rPr lang="en-US" dirty="0" smtClean="0"/>
              <a:t>There are some data structures with maps have been developed for boundary representations.</a:t>
            </a:r>
          </a:p>
          <a:p>
            <a:r>
              <a:rPr lang="en-US" dirty="0" smtClean="0"/>
              <a:t>Modern systems introduced also quadrics and NURBS surfaces as a part of B-Rep.</a:t>
            </a:r>
            <a:endParaRPr lang="en-SG" dirty="0"/>
          </a:p>
        </p:txBody>
      </p:sp>
    </p:spTree>
    <p:extLst>
      <p:ext uri="{BB962C8B-B14F-4D97-AF65-F5344CB8AC3E}">
        <p14:creationId xmlns:p14="http://schemas.microsoft.com/office/powerpoint/2010/main" val="35956492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Boundary representation (B-Rep)</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825625"/>
                <a:ext cx="7382164" cy="4351338"/>
              </a:xfrm>
            </p:spPr>
            <p:txBody>
              <a:bodyPr>
                <a:normAutofit lnSpcReduction="10000"/>
              </a:bodyPr>
              <a:lstStyle/>
              <a:p>
                <a:r>
                  <a:rPr lang="en-SG" dirty="0" smtClean="0"/>
                  <a:t>In a B-Rep model, there are two types of information included, topological </a:t>
                </a:r>
                <a:r>
                  <a:rPr lang="en-SG" dirty="0"/>
                  <a:t>and geometric data. </a:t>
                </a:r>
                <a:r>
                  <a:rPr lang="en-SG" dirty="0" smtClean="0"/>
                  <a:t>The topological part provides the relationships </a:t>
                </a:r>
                <a:r>
                  <a:rPr lang="en-SG" dirty="0"/>
                  <a:t>among </a:t>
                </a:r>
                <a:r>
                  <a:rPr lang="en-SG" dirty="0" smtClean="0"/>
                  <a:t>vertices</a:t>
                </a:r>
                <a:r>
                  <a:rPr lang="en-SG" dirty="0"/>
                  <a:t>, edges and </a:t>
                </a:r>
                <a:r>
                  <a:rPr lang="en-SG" dirty="0" smtClean="0"/>
                  <a:t>faces, etc. </a:t>
                </a:r>
                <a:r>
                  <a:rPr lang="en-SG" dirty="0"/>
                  <a:t>Geometric information is usually equations of the edges and </a:t>
                </a:r>
                <a:r>
                  <a:rPr lang="en-SG" dirty="0" smtClean="0"/>
                  <a:t>faces.</a:t>
                </a:r>
              </a:p>
              <a:p>
                <a:r>
                  <a:rPr lang="en-US" dirty="0" smtClean="0"/>
                  <a:t>Euler’s law</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=2(</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oMath>
                  </m:oMathPara>
                </a14:m>
                <a:endParaRPr lang="en-US" dirty="0" smtClean="0"/>
              </a:p>
              <a:p>
                <a:pPr marL="0" indent="0">
                  <a:buNone/>
                </a:pPr>
                <a:r>
                  <a:rPr lang="en-US" dirty="0" smtClean="0"/>
                  <a:t>where </a:t>
                </a:r>
                <a14:m>
                  <m:oMath xmlns:m="http://schemas.openxmlformats.org/officeDocument/2006/math">
                    <m:r>
                      <a:rPr lang="en-SG" b="0" i="1" smtClean="0">
                        <a:latin typeface="Cambria Math" panose="02040503050406030204" pitchFamily="18" charset="0"/>
                      </a:rPr>
                      <m:t>𝐹</m:t>
                    </m:r>
                    <m:r>
                      <a:rPr lang="en-SG" b="0" i="1" smtClean="0">
                        <a:latin typeface="Cambria Math" panose="02040503050406030204" pitchFamily="18" charset="0"/>
                      </a:rPr>
                      <m:t>,</m:t>
                    </m:r>
                    <m:r>
                      <a:rPr lang="en-SG" b="0" i="1" smtClean="0">
                        <a:latin typeface="Cambria Math" panose="02040503050406030204" pitchFamily="18" charset="0"/>
                      </a:rPr>
                      <m:t>𝐸</m:t>
                    </m:r>
                    <m:r>
                      <a:rPr lang="en-SG" b="0" i="1" smtClean="0">
                        <a:latin typeface="Cambria Math" panose="02040503050406030204" pitchFamily="18" charset="0"/>
                      </a:rPr>
                      <m:t>,</m:t>
                    </m:r>
                    <m:r>
                      <a:rPr lang="en-SG" b="0" i="1" smtClean="0">
                        <a:latin typeface="Cambria Math" panose="02040503050406030204" pitchFamily="18" charset="0"/>
                      </a:rPr>
                      <m:t>𝑉</m:t>
                    </m:r>
                    <m:r>
                      <a:rPr lang="en-SG" b="0" i="1" smtClean="0">
                        <a:latin typeface="Cambria Math" panose="02040503050406030204" pitchFamily="18" charset="0"/>
                      </a:rPr>
                      <m:t>,</m:t>
                    </m:r>
                    <m:r>
                      <a:rPr lang="en-SG" b="0" i="1" smtClean="0">
                        <a:latin typeface="Cambria Math" panose="02040503050406030204" pitchFamily="18" charset="0"/>
                      </a:rPr>
                      <m:t>𝐿</m:t>
                    </m:r>
                    <m:r>
                      <a:rPr lang="en-SG" b="0" i="1" smtClean="0">
                        <a:latin typeface="Cambria Math" panose="02040503050406030204" pitchFamily="18" charset="0"/>
                      </a:rPr>
                      <m:t>,</m:t>
                    </m:r>
                    <m:r>
                      <a:rPr lang="en-SG" b="0" i="1" smtClean="0">
                        <a:latin typeface="Cambria Math" panose="02040503050406030204" pitchFamily="18" charset="0"/>
                      </a:rPr>
                      <m:t>𝐵</m:t>
                    </m:r>
                    <m:r>
                      <a:rPr lang="en-SG" b="0" i="1" smtClean="0">
                        <a:latin typeface="Cambria Math" panose="02040503050406030204" pitchFamily="18" charset="0"/>
                      </a:rPr>
                      <m:t>,</m:t>
                    </m:r>
                    <m:r>
                      <a:rPr lang="en-SG" b="0" i="1" smtClean="0">
                        <a:latin typeface="Cambria Math" panose="02040503050406030204" pitchFamily="18" charset="0"/>
                      </a:rPr>
                      <m:t>𝐺</m:t>
                    </m:r>
                  </m:oMath>
                </a14:m>
                <a:r>
                  <a:rPr lang="en-US" dirty="0" smtClean="0"/>
                  <a:t> are the number of faces, edges, vertices, face’s inner loop, bodies, and genus respectively.</a:t>
                </a:r>
                <a:endParaRPr lang="en-US" dirty="0"/>
              </a:p>
              <a:p>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825625"/>
                <a:ext cx="7382164" cy="4351338"/>
              </a:xfrm>
              <a:blipFill>
                <a:blip r:embed="rId2"/>
                <a:stretch>
                  <a:fillRect l="-1736" t="-3081" r="-2645"/>
                </a:stretch>
              </a:blipFill>
            </p:spPr>
            <p:txBody>
              <a:bodyPr/>
              <a:lstStyle/>
              <a:p>
                <a:r>
                  <a:rPr lang="en-SG">
                    <a:noFill/>
                  </a:rPr>
                  <a:t> </a:t>
                </a:r>
              </a:p>
            </p:txBody>
          </p:sp>
        </mc:Fallback>
      </mc:AlternateContent>
      <p:sp>
        <p:nvSpPr>
          <p:cNvPr id="5" name="文本框 4"/>
          <p:cNvSpPr txBox="1"/>
          <p:nvPr/>
        </p:nvSpPr>
        <p:spPr>
          <a:xfrm>
            <a:off x="7698909" y="4337315"/>
            <a:ext cx="3950120" cy="523220"/>
          </a:xfrm>
          <a:prstGeom prst="rect">
            <a:avLst/>
          </a:prstGeom>
          <a:noFill/>
        </p:spPr>
        <p:txBody>
          <a:bodyPr wrap="none" rtlCol="0">
            <a:spAutoFit/>
          </a:bodyPr>
          <a:lstStyle/>
          <a:p>
            <a:pPr algn="ctr"/>
            <a:r>
              <a:rPr lang="en-SG" sz="1400" dirty="0" smtClean="0"/>
              <a:t>B-Rep of a cylinder</a:t>
            </a:r>
          </a:p>
          <a:p>
            <a:r>
              <a:rPr lang="en-SG" sz="1400" dirty="0" smtClean="0"/>
              <a:t>(P N Rao, CAD/CAM: Principles and Applications,3e)</a:t>
            </a:r>
            <a:endParaRPr lang="en-SG" sz="1400" dirty="0"/>
          </a:p>
        </p:txBody>
      </p:sp>
      <p:pic>
        <p:nvPicPr>
          <p:cNvPr id="6" name="图片 5"/>
          <p:cNvPicPr>
            <a:picLocks noChangeAspect="1"/>
          </p:cNvPicPr>
          <p:nvPr/>
        </p:nvPicPr>
        <p:blipFill>
          <a:blip r:embed="rId3"/>
          <a:stretch>
            <a:fillRect/>
          </a:stretch>
        </p:blipFill>
        <p:spPr>
          <a:xfrm>
            <a:off x="8146474" y="2465839"/>
            <a:ext cx="3502556" cy="1718234"/>
          </a:xfrm>
          <a:prstGeom prst="rect">
            <a:avLst/>
          </a:prstGeom>
        </p:spPr>
      </p:pic>
    </p:spTree>
    <p:extLst>
      <p:ext uri="{BB962C8B-B14F-4D97-AF65-F5344CB8AC3E}">
        <p14:creationId xmlns:p14="http://schemas.microsoft.com/office/powerpoint/2010/main" val="17178036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Constructive solid </a:t>
            </a:r>
            <a:r>
              <a:rPr lang="en-SG" dirty="0" smtClean="0"/>
              <a:t>geometry (CSG)</a:t>
            </a:r>
            <a:endParaRPr lang="en-SG" dirty="0"/>
          </a:p>
        </p:txBody>
      </p:sp>
      <p:sp>
        <p:nvSpPr>
          <p:cNvPr id="3" name="内容占位符 2"/>
          <p:cNvSpPr>
            <a:spLocks noGrp="1"/>
          </p:cNvSpPr>
          <p:nvPr>
            <p:ph idx="1"/>
          </p:nvPr>
        </p:nvSpPr>
        <p:spPr>
          <a:xfrm>
            <a:off x="838199" y="1825625"/>
            <a:ext cx="9522125" cy="4351338"/>
          </a:xfrm>
        </p:spPr>
        <p:txBody>
          <a:bodyPr>
            <a:normAutofit/>
          </a:bodyPr>
          <a:lstStyle/>
          <a:p>
            <a:r>
              <a:rPr lang="en-SG" dirty="0" smtClean="0"/>
              <a:t>CSG is one of a fundamental theories of varies 3D modelling CAD system.</a:t>
            </a:r>
          </a:p>
          <a:p>
            <a:r>
              <a:rPr lang="en-SG" dirty="0" smtClean="0"/>
              <a:t>Boolean </a:t>
            </a:r>
            <a:r>
              <a:rPr lang="en-SG" dirty="0"/>
              <a:t>operations </a:t>
            </a:r>
            <a:r>
              <a:rPr lang="en-SG" dirty="0" smtClean="0"/>
              <a:t>of multi-bodies</a:t>
            </a:r>
          </a:p>
          <a:p>
            <a:pPr lvl="1"/>
            <a:r>
              <a:rPr lang="en-US" dirty="0" smtClean="0"/>
              <a:t>One of ideas in CSG is that some algebraic calculations can be performed between two bodies.</a:t>
            </a:r>
          </a:p>
          <a:p>
            <a:pPr lvl="1"/>
            <a:r>
              <a:rPr lang="en-SG" dirty="0" smtClean="0"/>
              <a:t>There are three basic Boolean operations of bodies, which are named </a:t>
            </a:r>
            <a:r>
              <a:rPr lang="en-SG" b="1" dirty="0" smtClean="0"/>
              <a:t>union</a:t>
            </a:r>
            <a:r>
              <a:rPr lang="en-SG" dirty="0" smtClean="0"/>
              <a:t>, </a:t>
            </a:r>
            <a:r>
              <a:rPr lang="en-SG" b="1" dirty="0" smtClean="0"/>
              <a:t>difference</a:t>
            </a:r>
            <a:r>
              <a:rPr lang="en-SG" dirty="0" smtClean="0"/>
              <a:t> and </a:t>
            </a:r>
            <a:r>
              <a:rPr lang="en-SG" b="1" dirty="0" smtClean="0"/>
              <a:t>intersect</a:t>
            </a:r>
            <a:r>
              <a:rPr lang="en-SG" dirty="0" smtClean="0"/>
              <a:t>, derived from set theory. However, in </a:t>
            </a:r>
            <a:r>
              <a:rPr lang="en-SG" dirty="0" err="1" smtClean="0"/>
              <a:t>Solidworks</a:t>
            </a:r>
            <a:r>
              <a:rPr lang="en-SG" dirty="0" smtClean="0"/>
              <a:t>, they are called </a:t>
            </a:r>
            <a:r>
              <a:rPr lang="en-SG" b="1" dirty="0" smtClean="0"/>
              <a:t>add</a:t>
            </a:r>
            <a:r>
              <a:rPr lang="en-SG" dirty="0" smtClean="0"/>
              <a:t>, </a:t>
            </a:r>
            <a:r>
              <a:rPr lang="en-SG" b="1" dirty="0" smtClean="0"/>
              <a:t>subtract</a:t>
            </a:r>
            <a:r>
              <a:rPr lang="en-SG" dirty="0" smtClean="0"/>
              <a:t> and </a:t>
            </a:r>
            <a:r>
              <a:rPr lang="en-SG" b="1" dirty="0" smtClean="0"/>
              <a:t>common</a:t>
            </a:r>
            <a:r>
              <a:rPr lang="en-SG" dirty="0" smtClean="0"/>
              <a:t>, respectively.</a:t>
            </a:r>
          </a:p>
          <a:p>
            <a:pPr lvl="1"/>
            <a:r>
              <a:rPr lang="en-US" dirty="0"/>
              <a:t>Through Boolean operations one can take uses of several bodies to generate a new body</a:t>
            </a:r>
            <a:r>
              <a:rPr lang="en-US" dirty="0" smtClean="0"/>
              <a:t>.</a:t>
            </a:r>
            <a:endParaRPr lang="en-US" dirty="0"/>
          </a:p>
        </p:txBody>
      </p:sp>
    </p:spTree>
    <p:extLst>
      <p:ext uri="{BB962C8B-B14F-4D97-AF65-F5344CB8AC3E}">
        <p14:creationId xmlns:p14="http://schemas.microsoft.com/office/powerpoint/2010/main" val="42780419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Boolean operations in set theory</a:t>
            </a:r>
            <a:endParaRPr lang="en-SG" dirty="0"/>
          </a:p>
        </p:txBody>
      </p:sp>
      <p:sp>
        <p:nvSpPr>
          <p:cNvPr id="3" name="内容占位符 2"/>
          <p:cNvSpPr>
            <a:spLocks noGrp="1"/>
          </p:cNvSpPr>
          <p:nvPr>
            <p:ph idx="1"/>
          </p:nvPr>
        </p:nvSpPr>
        <p:spPr>
          <a:xfrm>
            <a:off x="838200" y="1825625"/>
            <a:ext cx="10515600" cy="822684"/>
          </a:xfrm>
        </p:spPr>
        <p:txBody>
          <a:bodyPr/>
          <a:lstStyle/>
          <a:p>
            <a:r>
              <a:rPr lang="en-SG" dirty="0" smtClean="0"/>
              <a:t>In set theory, we have</a:t>
            </a:r>
            <a:endParaRPr lang="en-SG" dirty="0"/>
          </a:p>
        </p:txBody>
      </p:sp>
      <p:pic>
        <p:nvPicPr>
          <p:cNvPr id="4" name="图片 3"/>
          <p:cNvPicPr>
            <a:picLocks noChangeAspect="1"/>
          </p:cNvPicPr>
          <p:nvPr/>
        </p:nvPicPr>
        <p:blipFill>
          <a:blip r:embed="rId3"/>
          <a:stretch>
            <a:fillRect/>
          </a:stretch>
        </p:blipFill>
        <p:spPr>
          <a:xfrm>
            <a:off x="849702" y="2648309"/>
            <a:ext cx="2909259" cy="2122437"/>
          </a:xfrm>
          <a:prstGeom prst="rect">
            <a:avLst/>
          </a:prstGeom>
        </p:spPr>
      </p:pic>
      <p:pic>
        <p:nvPicPr>
          <p:cNvPr id="5" name="图片 4"/>
          <p:cNvPicPr>
            <a:picLocks noChangeAspect="1"/>
          </p:cNvPicPr>
          <p:nvPr/>
        </p:nvPicPr>
        <p:blipFill>
          <a:blip r:embed="rId4"/>
          <a:stretch>
            <a:fillRect/>
          </a:stretch>
        </p:blipFill>
        <p:spPr>
          <a:xfrm>
            <a:off x="8454606" y="2648309"/>
            <a:ext cx="2899194" cy="2115093"/>
          </a:xfrm>
          <a:prstGeom prst="rect">
            <a:avLst/>
          </a:prstGeom>
        </p:spPr>
      </p:pic>
      <p:pic>
        <p:nvPicPr>
          <p:cNvPr id="6" name="图片 5"/>
          <p:cNvPicPr>
            <a:picLocks noChangeAspect="1"/>
          </p:cNvPicPr>
          <p:nvPr/>
        </p:nvPicPr>
        <p:blipFill>
          <a:blip r:embed="rId5"/>
          <a:stretch>
            <a:fillRect/>
          </a:stretch>
        </p:blipFill>
        <p:spPr>
          <a:xfrm>
            <a:off x="4656468" y="2654604"/>
            <a:ext cx="2900631" cy="2116142"/>
          </a:xfrm>
          <a:prstGeom prst="rect">
            <a:avLst/>
          </a:prstGeom>
        </p:spPr>
      </p:pic>
      <p:graphicFrame>
        <p:nvGraphicFramePr>
          <p:cNvPr id="7" name="对象 6"/>
          <p:cNvGraphicFramePr>
            <a:graphicFrameLocks noChangeAspect="1"/>
          </p:cNvGraphicFramePr>
          <p:nvPr>
            <p:extLst/>
          </p:nvPr>
        </p:nvGraphicFramePr>
        <p:xfrm>
          <a:off x="1531968" y="5031327"/>
          <a:ext cx="963613" cy="379412"/>
        </p:xfrm>
        <a:graphic>
          <a:graphicData uri="http://schemas.openxmlformats.org/presentationml/2006/ole">
            <mc:AlternateContent xmlns:mc="http://schemas.openxmlformats.org/markup-compatibility/2006">
              <mc:Choice xmlns:v="urn:schemas-microsoft-com:vml" Requires="v">
                <p:oleObj spid="_x0000_s35795" name="Equation" r:id="rId6" imgW="419040" imgH="164880" progId="Equation.DSMT4">
                  <p:embed/>
                </p:oleObj>
              </mc:Choice>
              <mc:Fallback>
                <p:oleObj name="Equation" r:id="rId6" imgW="419040" imgH="164880" progId="Equation.DSMT4">
                  <p:embed/>
                  <p:pic>
                    <p:nvPicPr>
                      <p:cNvPr id="7" name="对象 6"/>
                      <p:cNvPicPr/>
                      <p:nvPr/>
                    </p:nvPicPr>
                    <p:blipFill>
                      <a:blip r:embed="rId7"/>
                      <a:stretch>
                        <a:fillRect/>
                      </a:stretch>
                    </p:blipFill>
                    <p:spPr>
                      <a:xfrm>
                        <a:off x="1531968" y="5031327"/>
                        <a:ext cx="963613" cy="379412"/>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989774376"/>
              </p:ext>
            </p:extLst>
          </p:nvPr>
        </p:nvGraphicFramePr>
        <p:xfrm>
          <a:off x="5657056" y="5031327"/>
          <a:ext cx="877888" cy="935038"/>
        </p:xfrm>
        <a:graphic>
          <a:graphicData uri="http://schemas.openxmlformats.org/presentationml/2006/ole">
            <mc:AlternateContent xmlns:mc="http://schemas.openxmlformats.org/markup-compatibility/2006">
              <mc:Choice xmlns:v="urn:schemas-microsoft-com:vml" Requires="v">
                <p:oleObj spid="_x0000_s35796" name="Equation" r:id="rId8" imgW="380880" imgH="406080" progId="Equation.DSMT4">
                  <p:embed/>
                </p:oleObj>
              </mc:Choice>
              <mc:Fallback>
                <p:oleObj name="Equation" r:id="rId8" imgW="380880" imgH="406080" progId="Equation.DSMT4">
                  <p:embed/>
                  <p:pic>
                    <p:nvPicPr>
                      <p:cNvPr id="8" name="对象 7"/>
                      <p:cNvPicPr/>
                      <p:nvPr/>
                    </p:nvPicPr>
                    <p:blipFill>
                      <a:blip r:embed="rId9"/>
                      <a:stretch>
                        <a:fillRect/>
                      </a:stretch>
                    </p:blipFill>
                    <p:spPr>
                      <a:xfrm>
                        <a:off x="5657056" y="5031327"/>
                        <a:ext cx="877888" cy="935038"/>
                      </a:xfrm>
                      <a:prstGeom prst="rect">
                        <a:avLst/>
                      </a:prstGeom>
                    </p:spPr>
                  </p:pic>
                </p:oleObj>
              </mc:Fallback>
            </mc:AlternateContent>
          </a:graphicData>
        </a:graphic>
      </p:graphicFrame>
      <p:graphicFrame>
        <p:nvGraphicFramePr>
          <p:cNvPr id="9" name="对象 8"/>
          <p:cNvGraphicFramePr>
            <a:graphicFrameLocks noChangeAspect="1"/>
          </p:cNvGraphicFramePr>
          <p:nvPr>
            <p:extLst/>
          </p:nvPr>
        </p:nvGraphicFramePr>
        <p:xfrm>
          <a:off x="9240231" y="5031327"/>
          <a:ext cx="1327943" cy="379412"/>
        </p:xfrm>
        <a:graphic>
          <a:graphicData uri="http://schemas.openxmlformats.org/presentationml/2006/ole">
            <mc:AlternateContent xmlns:mc="http://schemas.openxmlformats.org/markup-compatibility/2006">
              <mc:Choice xmlns:v="urn:schemas-microsoft-com:vml" Requires="v">
                <p:oleObj spid="_x0000_s35797" name="Equation" r:id="rId10" imgW="419040" imgH="164880" progId="Equation.DSMT4">
                  <p:embed/>
                </p:oleObj>
              </mc:Choice>
              <mc:Fallback>
                <p:oleObj name="Equation" r:id="rId10" imgW="419040" imgH="164880" progId="Equation.DSMT4">
                  <p:embed/>
                  <p:pic>
                    <p:nvPicPr>
                      <p:cNvPr id="9" name="对象 8"/>
                      <p:cNvPicPr/>
                      <p:nvPr/>
                    </p:nvPicPr>
                    <p:blipFill>
                      <a:blip r:embed="rId11"/>
                      <a:stretch>
                        <a:fillRect/>
                      </a:stretch>
                    </p:blipFill>
                    <p:spPr>
                      <a:xfrm>
                        <a:off x="9240231" y="5031327"/>
                        <a:ext cx="1327943" cy="379412"/>
                      </a:xfrm>
                      <a:prstGeom prst="rect">
                        <a:avLst/>
                      </a:prstGeom>
                    </p:spPr>
                  </p:pic>
                </p:oleObj>
              </mc:Fallback>
            </mc:AlternateContent>
          </a:graphicData>
        </a:graphic>
      </p:graphicFrame>
    </p:spTree>
    <p:extLst>
      <p:ext uri="{BB962C8B-B14F-4D97-AF65-F5344CB8AC3E}">
        <p14:creationId xmlns:p14="http://schemas.microsoft.com/office/powerpoint/2010/main" val="21183147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Boolean operations of multi-bodies</a:t>
            </a:r>
          </a:p>
        </p:txBody>
      </p:sp>
      <p:sp>
        <p:nvSpPr>
          <p:cNvPr id="3" name="内容占位符 2"/>
          <p:cNvSpPr>
            <a:spLocks noGrp="1"/>
          </p:cNvSpPr>
          <p:nvPr>
            <p:ph idx="1"/>
          </p:nvPr>
        </p:nvSpPr>
        <p:spPr>
          <a:xfrm>
            <a:off x="838200" y="1825625"/>
            <a:ext cx="6088811" cy="4351338"/>
          </a:xfrm>
        </p:spPr>
        <p:txBody>
          <a:bodyPr/>
          <a:lstStyle/>
          <a:p>
            <a:pPr>
              <a:lnSpc>
                <a:spcPct val="80000"/>
              </a:lnSpc>
            </a:pPr>
            <a:r>
              <a:rPr lang="en-SG" altLang="zh-CN" dirty="0"/>
              <a:t>Target: The body with the finished geometry is called the target</a:t>
            </a:r>
            <a:r>
              <a:rPr lang="en-SG" altLang="zh-CN" dirty="0" smtClean="0"/>
              <a:t>;</a:t>
            </a:r>
          </a:p>
          <a:p>
            <a:pPr>
              <a:lnSpc>
                <a:spcPct val="80000"/>
              </a:lnSpc>
            </a:pPr>
            <a:endParaRPr lang="en-SG" altLang="zh-CN" dirty="0"/>
          </a:p>
          <a:p>
            <a:pPr>
              <a:lnSpc>
                <a:spcPct val="80000"/>
              </a:lnSpc>
            </a:pPr>
            <a:r>
              <a:rPr lang="en-SG" altLang="zh-CN" dirty="0"/>
              <a:t>Tool: The body used to create or edit the shape is called the tool.</a:t>
            </a:r>
            <a:endParaRPr lang="zh-CN" altLang="en-US" dirty="0"/>
          </a:p>
          <a:p>
            <a:pPr marL="0" indent="0">
              <a:buNone/>
            </a:pPr>
            <a:endParaRPr lang="en-SG" dirty="0"/>
          </a:p>
        </p:txBody>
      </p:sp>
      <p:pic>
        <p:nvPicPr>
          <p:cNvPr id="4" name="图片 3"/>
          <p:cNvPicPr>
            <a:picLocks noChangeAspect="1"/>
          </p:cNvPicPr>
          <p:nvPr/>
        </p:nvPicPr>
        <p:blipFill>
          <a:blip r:embed="rId2"/>
          <a:stretch>
            <a:fillRect/>
          </a:stretch>
        </p:blipFill>
        <p:spPr>
          <a:xfrm>
            <a:off x="7694762" y="1325781"/>
            <a:ext cx="3659038" cy="5333065"/>
          </a:xfrm>
          <a:prstGeom prst="rect">
            <a:avLst/>
          </a:prstGeom>
        </p:spPr>
      </p:pic>
    </p:spTree>
    <p:extLst>
      <p:ext uri="{BB962C8B-B14F-4D97-AF65-F5344CB8AC3E}">
        <p14:creationId xmlns:p14="http://schemas.microsoft.com/office/powerpoint/2010/main" val="29040916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Boolean logic with binary tree</a:t>
            </a:r>
            <a:endParaRPr lang="en-SG" dirty="0"/>
          </a:p>
        </p:txBody>
      </p:sp>
      <p:sp>
        <p:nvSpPr>
          <p:cNvPr id="3" name="内容占位符 2"/>
          <p:cNvSpPr>
            <a:spLocks noGrp="1"/>
          </p:cNvSpPr>
          <p:nvPr>
            <p:ph idx="1"/>
          </p:nvPr>
        </p:nvSpPr>
        <p:spPr>
          <a:xfrm>
            <a:off x="838200" y="1825625"/>
            <a:ext cx="5312434" cy="4351338"/>
          </a:xfrm>
        </p:spPr>
        <p:txBody>
          <a:bodyPr>
            <a:normAutofit/>
          </a:bodyPr>
          <a:lstStyle/>
          <a:p>
            <a:r>
              <a:rPr lang="en-SG" dirty="0" smtClean="0"/>
              <a:t>A binary tree structure is usually used to store the basic bodies one lead nodes, the operations on the internal nodes, and the final body on the root node.</a:t>
            </a:r>
            <a:endParaRPr lang="en-SG" dirty="0"/>
          </a:p>
        </p:txBody>
      </p:sp>
      <p:pic>
        <p:nvPicPr>
          <p:cNvPr id="4" name="图片 3"/>
          <p:cNvPicPr>
            <a:picLocks noChangeAspect="1"/>
          </p:cNvPicPr>
          <p:nvPr/>
        </p:nvPicPr>
        <p:blipFill>
          <a:blip r:embed="rId2"/>
          <a:stretch>
            <a:fillRect/>
          </a:stretch>
        </p:blipFill>
        <p:spPr>
          <a:xfrm>
            <a:off x="6732198" y="1825626"/>
            <a:ext cx="4682725" cy="4152016"/>
          </a:xfrm>
          <a:prstGeom prst="rect">
            <a:avLst/>
          </a:prstGeom>
        </p:spPr>
      </p:pic>
    </p:spTree>
    <p:extLst>
      <p:ext uri="{BB962C8B-B14F-4D97-AF65-F5344CB8AC3E}">
        <p14:creationId xmlns:p14="http://schemas.microsoft.com/office/powerpoint/2010/main" val="36696988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Sweeping</a:t>
            </a:r>
            <a:endParaRPr lang="en-SG" dirty="0"/>
          </a:p>
        </p:txBody>
      </p:sp>
      <p:sp>
        <p:nvSpPr>
          <p:cNvPr id="3" name="内容占位符 2"/>
          <p:cNvSpPr>
            <a:spLocks noGrp="1"/>
          </p:cNvSpPr>
          <p:nvPr>
            <p:ph idx="1"/>
          </p:nvPr>
        </p:nvSpPr>
        <p:spPr>
          <a:xfrm>
            <a:off x="838199" y="1825625"/>
            <a:ext cx="7308273" cy="4351338"/>
          </a:xfrm>
        </p:spPr>
        <p:txBody>
          <a:bodyPr>
            <a:normAutofit/>
          </a:bodyPr>
          <a:lstStyle/>
          <a:p>
            <a:r>
              <a:rPr lang="en-SG" dirty="0"/>
              <a:t>A solid is created by </a:t>
            </a:r>
            <a:r>
              <a:rPr lang="en-SG" dirty="0" smtClean="0"/>
              <a:t>moving </a:t>
            </a:r>
            <a:r>
              <a:rPr lang="en-SG" dirty="0"/>
              <a:t>a profile shape along a specified </a:t>
            </a:r>
            <a:r>
              <a:rPr lang="en-SG" dirty="0" smtClean="0"/>
              <a:t>path. Most of commercial </a:t>
            </a:r>
            <a:r>
              <a:rPr lang="en-SG" dirty="0"/>
              <a:t>CAD systems provide the functionality for constructing swept solids </a:t>
            </a:r>
            <a:r>
              <a:rPr lang="en-SG" dirty="0" smtClean="0"/>
              <a:t>in a </a:t>
            </a:r>
            <a:r>
              <a:rPr lang="en-SG" dirty="0"/>
              <a:t>2D cross-section moving on a space </a:t>
            </a:r>
            <a:r>
              <a:rPr lang="en-SG" dirty="0" smtClean="0"/>
              <a:t>trajectory. </a:t>
            </a:r>
            <a:endParaRPr lang="en-SG" dirty="0"/>
          </a:p>
        </p:txBody>
      </p:sp>
      <p:pic>
        <p:nvPicPr>
          <p:cNvPr id="5" name="图片 4"/>
          <p:cNvPicPr>
            <a:picLocks noChangeAspect="1"/>
          </p:cNvPicPr>
          <p:nvPr/>
        </p:nvPicPr>
        <p:blipFill>
          <a:blip r:embed="rId2"/>
          <a:stretch>
            <a:fillRect/>
          </a:stretch>
        </p:blipFill>
        <p:spPr>
          <a:xfrm>
            <a:off x="8257311" y="1479663"/>
            <a:ext cx="1136072" cy="4009664"/>
          </a:xfrm>
          <a:prstGeom prst="rect">
            <a:avLst/>
          </a:prstGeom>
        </p:spPr>
      </p:pic>
      <p:pic>
        <p:nvPicPr>
          <p:cNvPr id="6" name="图片 5"/>
          <p:cNvPicPr>
            <a:picLocks noChangeAspect="1"/>
          </p:cNvPicPr>
          <p:nvPr/>
        </p:nvPicPr>
        <p:blipFill>
          <a:blip r:embed="rId3"/>
          <a:stretch>
            <a:fillRect/>
          </a:stretch>
        </p:blipFill>
        <p:spPr>
          <a:xfrm>
            <a:off x="9762836" y="1482519"/>
            <a:ext cx="1311894" cy="4006808"/>
          </a:xfrm>
          <a:prstGeom prst="rect">
            <a:avLst/>
          </a:prstGeom>
        </p:spPr>
      </p:pic>
    </p:spTree>
    <p:extLst>
      <p:ext uri="{BB962C8B-B14F-4D97-AF65-F5344CB8AC3E}">
        <p14:creationId xmlns:p14="http://schemas.microsoft.com/office/powerpoint/2010/main" val="2896400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Coordinate system</a:t>
            </a:r>
            <a:endParaRPr lang="en-SG" dirty="0"/>
          </a:p>
        </p:txBody>
      </p:sp>
      <p:sp>
        <p:nvSpPr>
          <p:cNvPr id="4" name="文本占位符 3"/>
          <p:cNvSpPr>
            <a:spLocks noGrp="1"/>
          </p:cNvSpPr>
          <p:nvPr>
            <p:ph type="body" idx="1"/>
          </p:nvPr>
        </p:nvSpPr>
        <p:spPr/>
        <p:txBody>
          <a:bodyPr/>
          <a:lstStyle/>
          <a:p>
            <a:endParaRPr lang="en-SG"/>
          </a:p>
        </p:txBody>
      </p:sp>
    </p:spTree>
    <p:extLst>
      <p:ext uri="{BB962C8B-B14F-4D97-AF65-F5344CB8AC3E}">
        <p14:creationId xmlns:p14="http://schemas.microsoft.com/office/powerpoint/2010/main" val="6063505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Three methods to create 3D models</a:t>
            </a:r>
            <a:endParaRPr lang="en-SG" dirty="0"/>
          </a:p>
        </p:txBody>
      </p:sp>
      <p:sp>
        <p:nvSpPr>
          <p:cNvPr id="4" name="文本占位符 3"/>
          <p:cNvSpPr>
            <a:spLocks noGrp="1"/>
          </p:cNvSpPr>
          <p:nvPr>
            <p:ph type="body" idx="1"/>
          </p:nvPr>
        </p:nvSpPr>
        <p:spPr/>
        <p:txBody>
          <a:bodyPr/>
          <a:lstStyle/>
          <a:p>
            <a:endParaRPr lang="en-SG"/>
          </a:p>
        </p:txBody>
      </p:sp>
    </p:spTree>
    <p:extLst>
      <p:ext uri="{BB962C8B-B14F-4D97-AF65-F5344CB8AC3E}">
        <p14:creationId xmlns:p14="http://schemas.microsoft.com/office/powerpoint/2010/main" val="31569760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Primitive method</a:t>
            </a:r>
          </a:p>
        </p:txBody>
      </p:sp>
      <p:sp>
        <p:nvSpPr>
          <p:cNvPr id="3" name="内容占位符 2"/>
          <p:cNvSpPr>
            <a:spLocks noGrp="1"/>
          </p:cNvSpPr>
          <p:nvPr>
            <p:ph idx="1"/>
          </p:nvPr>
        </p:nvSpPr>
        <p:spPr>
          <a:xfrm>
            <a:off x="838200" y="1825625"/>
            <a:ext cx="7788215" cy="4351338"/>
          </a:xfrm>
        </p:spPr>
        <p:txBody>
          <a:bodyPr>
            <a:normAutofit/>
          </a:bodyPr>
          <a:lstStyle/>
          <a:p>
            <a:pPr marL="457200" lvl="1" indent="0">
              <a:buNone/>
            </a:pPr>
            <a:r>
              <a:rPr lang="en-SG" sz="2800" dirty="0" smtClean="0"/>
              <a:t>In the method, any 3D model was divided into several simple, basic, standard of items, such as blocks, cylinders, spheres, cones, etc. which usually integrated in CAD system as a standard body. Through these, user can decide how to combine different of them together to construct a new model, then using Boolean operations to get the final result. </a:t>
            </a:r>
          </a:p>
        </p:txBody>
      </p:sp>
      <p:pic>
        <p:nvPicPr>
          <p:cNvPr id="4" name="图片 3"/>
          <p:cNvPicPr>
            <a:picLocks noChangeAspect="1"/>
          </p:cNvPicPr>
          <p:nvPr/>
        </p:nvPicPr>
        <p:blipFill>
          <a:blip r:embed="rId2"/>
          <a:stretch>
            <a:fillRect/>
          </a:stretch>
        </p:blipFill>
        <p:spPr>
          <a:xfrm>
            <a:off x="9451992" y="2753455"/>
            <a:ext cx="1638384" cy="2495678"/>
          </a:xfrm>
          <a:prstGeom prst="rect">
            <a:avLst/>
          </a:prstGeom>
        </p:spPr>
      </p:pic>
    </p:spTree>
    <p:extLst>
      <p:ext uri="{BB962C8B-B14F-4D97-AF65-F5344CB8AC3E}">
        <p14:creationId xmlns:p14="http://schemas.microsoft.com/office/powerpoint/2010/main" val="32718653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t="598"/>
          <a:stretch/>
        </p:blipFill>
        <p:spPr>
          <a:xfrm>
            <a:off x="2504915" y="1099127"/>
            <a:ext cx="6267772" cy="4961476"/>
          </a:xfrm>
          <a:prstGeom prst="rect">
            <a:avLst/>
          </a:prstGeom>
        </p:spPr>
      </p:pic>
    </p:spTree>
    <p:extLst>
      <p:ext uri="{BB962C8B-B14F-4D97-AF65-F5344CB8AC3E}">
        <p14:creationId xmlns:p14="http://schemas.microsoft.com/office/powerpoint/2010/main" val="42644651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94670" y="603849"/>
            <a:ext cx="11245983" cy="5572664"/>
          </a:xfrm>
          <a:prstGeom prst="rect">
            <a:avLst/>
          </a:prstGeom>
        </p:spPr>
      </p:pic>
    </p:spTree>
    <p:extLst>
      <p:ext uri="{BB962C8B-B14F-4D97-AF65-F5344CB8AC3E}">
        <p14:creationId xmlns:p14="http://schemas.microsoft.com/office/powerpoint/2010/main" val="15704890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Feature method</a:t>
            </a:r>
          </a:p>
        </p:txBody>
      </p:sp>
      <p:sp>
        <p:nvSpPr>
          <p:cNvPr id="3" name="内容占位符 2"/>
          <p:cNvSpPr>
            <a:spLocks noGrp="1"/>
          </p:cNvSpPr>
          <p:nvPr>
            <p:ph idx="1"/>
          </p:nvPr>
        </p:nvSpPr>
        <p:spPr>
          <a:xfrm>
            <a:off x="838200" y="1825625"/>
            <a:ext cx="7253377" cy="4351338"/>
          </a:xfrm>
        </p:spPr>
        <p:txBody>
          <a:bodyPr>
            <a:normAutofit/>
          </a:bodyPr>
          <a:lstStyle/>
          <a:p>
            <a:pPr marL="457200" lvl="1" indent="0">
              <a:buNone/>
            </a:pPr>
            <a:r>
              <a:rPr lang="en-SG" sz="2800" dirty="0" smtClean="0"/>
              <a:t>Let user to utilize some predefined feature generating instruments, like groove, hole, slot, boss, pad, etc. to simulate a real manufacturing process to create some structure from a simple basic body.</a:t>
            </a:r>
          </a:p>
        </p:txBody>
      </p:sp>
      <p:pic>
        <p:nvPicPr>
          <p:cNvPr id="4" name="图片 3"/>
          <p:cNvPicPr>
            <a:picLocks noChangeAspect="1"/>
          </p:cNvPicPr>
          <p:nvPr/>
        </p:nvPicPr>
        <p:blipFill>
          <a:blip r:embed="rId2"/>
          <a:stretch>
            <a:fillRect/>
          </a:stretch>
        </p:blipFill>
        <p:spPr>
          <a:xfrm>
            <a:off x="9343389" y="2600567"/>
            <a:ext cx="1441524" cy="2260716"/>
          </a:xfrm>
          <a:prstGeom prst="rect">
            <a:avLst/>
          </a:prstGeom>
        </p:spPr>
      </p:pic>
    </p:spTree>
    <p:extLst>
      <p:ext uri="{BB962C8B-B14F-4D97-AF65-F5344CB8AC3E}">
        <p14:creationId xmlns:p14="http://schemas.microsoft.com/office/powerpoint/2010/main" val="35375849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Sketch method</a:t>
            </a:r>
          </a:p>
        </p:txBody>
      </p:sp>
      <p:sp>
        <p:nvSpPr>
          <p:cNvPr id="3" name="内容占位符 2"/>
          <p:cNvSpPr>
            <a:spLocks noGrp="1"/>
          </p:cNvSpPr>
          <p:nvPr>
            <p:ph idx="1"/>
          </p:nvPr>
        </p:nvSpPr>
        <p:spPr>
          <a:xfrm>
            <a:off x="838200" y="1825625"/>
            <a:ext cx="6977332" cy="4351338"/>
          </a:xfrm>
        </p:spPr>
        <p:txBody>
          <a:bodyPr/>
          <a:lstStyle/>
          <a:p>
            <a:pPr marL="457200" lvl="1" indent="0">
              <a:buNone/>
            </a:pPr>
            <a:r>
              <a:rPr lang="en-US" dirty="0" smtClean="0"/>
              <a:t>The main idea of this approach is to create 3D body by 2D sketch. Taking use of extrusion, revolution algorithms, in addition some of basic </a:t>
            </a:r>
            <a:r>
              <a:rPr lang="en-SG" dirty="0" smtClean="0"/>
              <a:t>Boolean operations, use can create a very complex 3D structures.</a:t>
            </a:r>
          </a:p>
          <a:p>
            <a:pPr marL="457200" lvl="1" indent="0">
              <a:buNone/>
            </a:pPr>
            <a:r>
              <a:rPr lang="en-SG" dirty="0" smtClean="0"/>
              <a:t>This method is the most popular way used by most of commercial CAD </a:t>
            </a:r>
            <a:r>
              <a:rPr lang="en-SG" dirty="0" err="1" smtClean="0"/>
              <a:t>softwares</a:t>
            </a:r>
            <a:r>
              <a:rPr lang="en-SG" dirty="0" smtClean="0"/>
              <a:t> including </a:t>
            </a:r>
            <a:r>
              <a:rPr lang="en-SG" dirty="0" err="1" smtClean="0"/>
              <a:t>Solidworks</a:t>
            </a:r>
            <a:r>
              <a:rPr lang="en-SG" dirty="0" smtClean="0"/>
              <a:t>.</a:t>
            </a:r>
            <a:endParaRPr lang="en-SG" dirty="0"/>
          </a:p>
        </p:txBody>
      </p:sp>
      <p:pic>
        <p:nvPicPr>
          <p:cNvPr id="4" name="图片 3"/>
          <p:cNvPicPr>
            <a:picLocks noChangeAspect="1"/>
          </p:cNvPicPr>
          <p:nvPr/>
        </p:nvPicPr>
        <p:blipFill>
          <a:blip r:embed="rId2"/>
          <a:stretch>
            <a:fillRect/>
          </a:stretch>
        </p:blipFill>
        <p:spPr>
          <a:xfrm>
            <a:off x="8830082" y="2311879"/>
            <a:ext cx="2271073" cy="2640186"/>
          </a:xfrm>
          <a:prstGeom prst="rect">
            <a:avLst/>
          </a:prstGeom>
        </p:spPr>
      </p:pic>
    </p:spTree>
    <p:extLst>
      <p:ext uri="{BB962C8B-B14F-4D97-AF65-F5344CB8AC3E}">
        <p14:creationId xmlns:p14="http://schemas.microsoft.com/office/powerpoint/2010/main" val="4609996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Sketch method</a:t>
            </a:r>
          </a:p>
        </p:txBody>
      </p:sp>
      <p:sp>
        <p:nvSpPr>
          <p:cNvPr id="3" name="内容占位符 2"/>
          <p:cNvSpPr>
            <a:spLocks noGrp="1"/>
          </p:cNvSpPr>
          <p:nvPr>
            <p:ph idx="1"/>
          </p:nvPr>
        </p:nvSpPr>
        <p:spPr/>
        <p:txBody>
          <a:bodyPr/>
          <a:lstStyle/>
          <a:p>
            <a:r>
              <a:rPr lang="en-SG" dirty="0" smtClean="0"/>
              <a:t>The main steps of sketch method to create 3D models are</a:t>
            </a:r>
          </a:p>
          <a:p>
            <a:pPr marL="914400" lvl="1" indent="-457200">
              <a:buFont typeface="+mj-lt"/>
              <a:buAutoNum type="arabicPeriod"/>
            </a:pPr>
            <a:r>
              <a:rPr lang="en-SG" dirty="0" smtClean="0"/>
              <a:t>Define a sketch plane as cross section;</a:t>
            </a:r>
          </a:p>
          <a:p>
            <a:pPr marL="914400" lvl="1" indent="-457200">
              <a:buFont typeface="+mj-lt"/>
              <a:buAutoNum type="arabicPeriod"/>
            </a:pPr>
            <a:r>
              <a:rPr lang="en-SG" dirty="0" smtClean="0"/>
              <a:t>Sketch 2D shapes on the cross section;</a:t>
            </a:r>
          </a:p>
          <a:p>
            <a:pPr marL="914400" lvl="1" indent="-457200">
              <a:buFont typeface="+mj-lt"/>
              <a:buAutoNum type="arabicPeriod"/>
            </a:pPr>
            <a:r>
              <a:rPr lang="en-SG" dirty="0" smtClean="0"/>
              <a:t>Constraint 2D shapes with accurate dimensions;</a:t>
            </a:r>
          </a:p>
          <a:p>
            <a:pPr marL="914400" lvl="1" indent="-457200">
              <a:buFont typeface="+mj-lt"/>
              <a:buAutoNum type="arabicPeriod"/>
            </a:pPr>
            <a:r>
              <a:rPr lang="en-SG" dirty="0" smtClean="0"/>
              <a:t>Perform 2D to </a:t>
            </a:r>
            <a:r>
              <a:rPr lang="en-SG" smtClean="0"/>
              <a:t>3D operations.</a:t>
            </a:r>
            <a:endParaRPr lang="en-SG" dirty="0" smtClean="0"/>
          </a:p>
          <a:p>
            <a:pPr marL="914400" lvl="1" indent="-457200">
              <a:buFont typeface="+mj-lt"/>
              <a:buAutoNum type="arabicPeriod"/>
            </a:pPr>
            <a:endParaRPr lang="en-SG" dirty="0"/>
          </a:p>
        </p:txBody>
      </p:sp>
    </p:spTree>
    <p:extLst>
      <p:ext uri="{BB962C8B-B14F-4D97-AF65-F5344CB8AC3E}">
        <p14:creationId xmlns:p14="http://schemas.microsoft.com/office/powerpoint/2010/main" val="41985185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SG" dirty="0"/>
              <a:t>Key disciplines of modelling in </a:t>
            </a:r>
            <a:r>
              <a:rPr lang="en-SG" dirty="0" err="1"/>
              <a:t>Solidworks</a:t>
            </a:r>
            <a:endParaRPr lang="en-SG" dirty="0"/>
          </a:p>
        </p:txBody>
      </p:sp>
      <p:sp>
        <p:nvSpPr>
          <p:cNvPr id="5" name="文本占位符 4"/>
          <p:cNvSpPr>
            <a:spLocks noGrp="1"/>
          </p:cNvSpPr>
          <p:nvPr>
            <p:ph type="body" idx="1"/>
          </p:nvPr>
        </p:nvSpPr>
        <p:spPr/>
        <p:txBody>
          <a:bodyPr/>
          <a:lstStyle/>
          <a:p>
            <a:endParaRPr lang="en-SG"/>
          </a:p>
        </p:txBody>
      </p:sp>
    </p:spTree>
    <p:extLst>
      <p:ext uri="{BB962C8B-B14F-4D97-AF65-F5344CB8AC3E}">
        <p14:creationId xmlns:p14="http://schemas.microsoft.com/office/powerpoint/2010/main" val="23956692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Key disciplines of modelling in </a:t>
            </a:r>
            <a:r>
              <a:rPr lang="en-SG" dirty="0" err="1" smtClean="0"/>
              <a:t>Solidworks</a:t>
            </a:r>
            <a:endParaRPr lang="en-SG" baseline="30000" dirty="0"/>
          </a:p>
        </p:txBody>
      </p:sp>
      <p:sp>
        <p:nvSpPr>
          <p:cNvPr id="3" name="内容占位符 2"/>
          <p:cNvSpPr>
            <a:spLocks noGrp="1"/>
          </p:cNvSpPr>
          <p:nvPr>
            <p:ph idx="1"/>
          </p:nvPr>
        </p:nvSpPr>
        <p:spPr/>
        <p:txBody>
          <a:bodyPr/>
          <a:lstStyle/>
          <a:p>
            <a:r>
              <a:rPr lang="en-SG" dirty="0" smtClean="0"/>
              <a:t>For basic bodies, generate 3D model by taking use of 2D shapes;</a:t>
            </a:r>
          </a:p>
          <a:p>
            <a:r>
              <a:rPr lang="en-SG" dirty="0" smtClean="0"/>
              <a:t>Combine basic bodies to create a complex body;</a:t>
            </a:r>
          </a:p>
          <a:p>
            <a:r>
              <a:rPr lang="en-SG" dirty="0"/>
              <a:t>R</a:t>
            </a:r>
            <a:r>
              <a:rPr lang="en-SG" dirty="0" smtClean="0"/>
              <a:t>epeated bodies can be made through array operations;</a:t>
            </a:r>
          </a:p>
          <a:p>
            <a:pPr marL="0" indent="0">
              <a:buNone/>
            </a:pPr>
            <a:r>
              <a:rPr lang="en-SG" dirty="0" smtClean="0"/>
              <a:t> </a:t>
            </a:r>
          </a:p>
          <a:p>
            <a:endParaRPr lang="en-SG" dirty="0"/>
          </a:p>
        </p:txBody>
      </p:sp>
    </p:spTree>
    <p:extLst>
      <p:ext uri="{BB962C8B-B14F-4D97-AF65-F5344CB8AC3E}">
        <p14:creationId xmlns:p14="http://schemas.microsoft.com/office/powerpoint/2010/main" val="1640222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Coordinate system</a:t>
            </a:r>
          </a:p>
        </p:txBody>
      </p:sp>
      <p:sp>
        <p:nvSpPr>
          <p:cNvPr id="3" name="内容占位符 2"/>
          <p:cNvSpPr>
            <a:spLocks noGrp="1"/>
          </p:cNvSpPr>
          <p:nvPr>
            <p:ph idx="1"/>
          </p:nvPr>
        </p:nvSpPr>
        <p:spPr/>
        <p:txBody>
          <a:bodyPr>
            <a:normAutofit fontScale="92500" lnSpcReduction="10000"/>
          </a:bodyPr>
          <a:lstStyle/>
          <a:p>
            <a:r>
              <a:rPr lang="en-SG" dirty="0">
                <a:solidFill>
                  <a:srgbClr val="FF0000"/>
                </a:solidFill>
              </a:rPr>
              <a:t>Coordinate systems are the most important concept in a CAD system. They are used </a:t>
            </a:r>
            <a:r>
              <a:rPr lang="en-SG" dirty="0" smtClean="0">
                <a:solidFill>
                  <a:srgbClr val="FF0000"/>
                </a:solidFill>
              </a:rPr>
              <a:t>to  </a:t>
            </a:r>
            <a:r>
              <a:rPr lang="en-SG" dirty="0">
                <a:solidFill>
                  <a:srgbClr val="FF0000"/>
                </a:solidFill>
              </a:rPr>
              <a:t>input,  store,  and  display  geometric  model.  There  are  three  kinds  of  coordinate </a:t>
            </a:r>
            <a:r>
              <a:rPr lang="en-SG" dirty="0" smtClean="0">
                <a:solidFill>
                  <a:srgbClr val="FF0000"/>
                </a:solidFill>
              </a:rPr>
              <a:t>systems</a:t>
            </a:r>
            <a:r>
              <a:rPr lang="en-SG" dirty="0">
                <a:solidFill>
                  <a:srgbClr val="FF0000"/>
                </a:solidFill>
              </a:rPr>
              <a:t>, that is, model coordinate system (MCS), working coordinate system (WCS), </a:t>
            </a:r>
            <a:r>
              <a:rPr lang="en-SG" dirty="0" smtClean="0">
                <a:solidFill>
                  <a:srgbClr val="FF0000"/>
                </a:solidFill>
              </a:rPr>
              <a:t>and </a:t>
            </a:r>
            <a:r>
              <a:rPr lang="en-SG" dirty="0">
                <a:solidFill>
                  <a:srgbClr val="FF0000"/>
                </a:solidFill>
              </a:rPr>
              <a:t>screen coordinate system (SCS).</a:t>
            </a:r>
          </a:p>
          <a:p>
            <a:r>
              <a:rPr lang="en-SG" dirty="0" smtClean="0"/>
              <a:t>By default, there are already a coordinates system provided for user by SOLIDWORKS every time you open a new modelling project. Usually</a:t>
            </a:r>
            <a:r>
              <a:rPr lang="en-SG" dirty="0"/>
              <a:t>, at the lower-left corner of the canvas, you can notice the symbol of coordinate system with three axes</a:t>
            </a:r>
            <a:r>
              <a:rPr lang="en-SG" dirty="0" smtClean="0"/>
              <a:t>.</a:t>
            </a:r>
          </a:p>
          <a:p>
            <a:r>
              <a:rPr lang="en-SG" dirty="0" smtClean="0"/>
              <a:t>Whenever user need to carry on some location or orientation related modelling steps, the coordination system should be considered.</a:t>
            </a:r>
          </a:p>
          <a:p>
            <a:r>
              <a:rPr lang="en-US" dirty="0" smtClean="0"/>
              <a:t>For example, in the scenarios of re-oriented a model or two models comparing user should define his own reference coordinate systems. </a:t>
            </a:r>
            <a:endParaRPr lang="en-SG" dirty="0"/>
          </a:p>
        </p:txBody>
      </p:sp>
    </p:spTree>
    <p:extLst>
      <p:ext uri="{BB962C8B-B14F-4D97-AF65-F5344CB8AC3E}">
        <p14:creationId xmlns:p14="http://schemas.microsoft.com/office/powerpoint/2010/main" val="1304840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Three types of coordinate system</a:t>
            </a:r>
            <a:endParaRPr lang="en-SG" dirty="0"/>
          </a:p>
        </p:txBody>
      </p:sp>
      <p:sp>
        <p:nvSpPr>
          <p:cNvPr id="3" name="内容占位符 2"/>
          <p:cNvSpPr>
            <a:spLocks noGrp="1"/>
          </p:cNvSpPr>
          <p:nvPr>
            <p:ph idx="1"/>
          </p:nvPr>
        </p:nvSpPr>
        <p:spPr/>
        <p:txBody>
          <a:bodyPr/>
          <a:lstStyle/>
          <a:p>
            <a:r>
              <a:rPr lang="en-SG" dirty="0">
                <a:solidFill>
                  <a:srgbClr val="FF0000"/>
                </a:solidFill>
              </a:rPr>
              <a:t>Coordinate systems are the most important concept in a CAD system. They are used to  input,  store,  and  display  geometric  model.  There  are  three  kinds  of  coordinate systems, </a:t>
            </a:r>
            <a:endParaRPr lang="en-SG" dirty="0" smtClean="0">
              <a:solidFill>
                <a:srgbClr val="FF0000"/>
              </a:solidFill>
            </a:endParaRPr>
          </a:p>
          <a:p>
            <a:pPr marL="514350" indent="-514350">
              <a:buFont typeface="+mj-lt"/>
              <a:buAutoNum type="arabicPeriod"/>
            </a:pPr>
            <a:r>
              <a:rPr lang="en-SG" dirty="0" smtClean="0"/>
              <a:t>Model coordinate system (MCS)</a:t>
            </a:r>
          </a:p>
          <a:p>
            <a:pPr marL="514350" indent="-514350">
              <a:buFont typeface="+mj-lt"/>
              <a:buAutoNum type="arabicPeriod"/>
            </a:pPr>
            <a:r>
              <a:rPr lang="en-SG" dirty="0" smtClean="0"/>
              <a:t>Working coordinate system (WCS)</a:t>
            </a:r>
          </a:p>
          <a:p>
            <a:pPr marL="514350" indent="-514350">
              <a:buFont typeface="+mj-lt"/>
              <a:buAutoNum type="arabicPeriod"/>
            </a:pPr>
            <a:r>
              <a:rPr lang="en-SG" dirty="0" smtClean="0"/>
              <a:t>Screen coordinate system (SCS)</a:t>
            </a:r>
            <a:endParaRPr lang="en-SG" dirty="0"/>
          </a:p>
        </p:txBody>
      </p:sp>
    </p:spTree>
    <p:extLst>
      <p:ext uri="{BB962C8B-B14F-4D97-AF65-F5344CB8AC3E}">
        <p14:creationId xmlns:p14="http://schemas.microsoft.com/office/powerpoint/2010/main" val="18755550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References objects</a:t>
            </a:r>
            <a:endParaRPr lang="en-SG" dirty="0"/>
          </a:p>
        </p:txBody>
      </p:sp>
      <p:sp>
        <p:nvSpPr>
          <p:cNvPr id="3" name="内容占位符 2"/>
          <p:cNvSpPr>
            <a:spLocks noGrp="1"/>
          </p:cNvSpPr>
          <p:nvPr>
            <p:ph idx="1"/>
          </p:nvPr>
        </p:nvSpPr>
        <p:spPr/>
        <p:txBody>
          <a:bodyPr/>
          <a:lstStyle/>
          <a:p>
            <a:r>
              <a:rPr lang="en-SG" dirty="0" smtClean="0"/>
              <a:t>Reference points</a:t>
            </a:r>
          </a:p>
          <a:p>
            <a:r>
              <a:rPr lang="en-SG" dirty="0" smtClean="0"/>
              <a:t>Reference vectors/axes</a:t>
            </a:r>
          </a:p>
          <a:p>
            <a:r>
              <a:rPr lang="en-SG" dirty="0" smtClean="0"/>
              <a:t>Reference plane</a:t>
            </a:r>
          </a:p>
          <a:p>
            <a:endParaRPr lang="en-SG" dirty="0"/>
          </a:p>
        </p:txBody>
      </p:sp>
    </p:spTree>
    <p:extLst>
      <p:ext uri="{BB962C8B-B14F-4D97-AF65-F5344CB8AC3E}">
        <p14:creationId xmlns:p14="http://schemas.microsoft.com/office/powerpoint/2010/main" val="2248411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Sketch</a:t>
            </a:r>
            <a:endParaRPr lang="en-SG" dirty="0"/>
          </a:p>
        </p:txBody>
      </p:sp>
      <p:sp>
        <p:nvSpPr>
          <p:cNvPr id="3" name="内容占位符 2"/>
          <p:cNvSpPr>
            <a:spLocks noGrp="1"/>
          </p:cNvSpPr>
          <p:nvPr>
            <p:ph idx="1"/>
          </p:nvPr>
        </p:nvSpPr>
        <p:spPr/>
        <p:txBody>
          <a:bodyPr/>
          <a:lstStyle/>
          <a:p>
            <a:r>
              <a:rPr lang="en-SG" dirty="0" smtClean="0"/>
              <a:t>Plane curves</a:t>
            </a:r>
          </a:p>
          <a:p>
            <a:r>
              <a:rPr lang="en-SG" dirty="0" smtClean="0"/>
              <a:t>Two types of Constraint</a:t>
            </a:r>
          </a:p>
          <a:p>
            <a:pPr lvl="1"/>
            <a:r>
              <a:rPr lang="en-SG" dirty="0"/>
              <a:t>Dimensional </a:t>
            </a:r>
            <a:r>
              <a:rPr lang="en-SG" dirty="0" smtClean="0"/>
              <a:t>constraints: length and angle</a:t>
            </a:r>
          </a:p>
          <a:p>
            <a:pPr lvl="1"/>
            <a:r>
              <a:rPr lang="en-SG" dirty="0" smtClean="0"/>
              <a:t>Geometric constraints: parallel, perpendicular, normal</a:t>
            </a:r>
            <a:r>
              <a:rPr lang="en-SG" dirty="0"/>
              <a:t>, tangent, </a:t>
            </a:r>
            <a:r>
              <a:rPr lang="en-SG" dirty="0" smtClean="0"/>
              <a:t>concentric</a:t>
            </a:r>
            <a:r>
              <a:rPr lang="en-SG" smtClean="0"/>
              <a:t>, etc.</a:t>
            </a:r>
            <a:endParaRPr lang="en-SG" dirty="0"/>
          </a:p>
        </p:txBody>
      </p:sp>
    </p:spTree>
    <p:extLst>
      <p:ext uri="{BB962C8B-B14F-4D97-AF65-F5344CB8AC3E}">
        <p14:creationId xmlns:p14="http://schemas.microsoft.com/office/powerpoint/2010/main" val="5797980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SG" dirty="0" smtClean="0"/>
              <a:t>CAM</a:t>
            </a:r>
            <a:endParaRPr lang="en-SG" dirty="0"/>
          </a:p>
        </p:txBody>
      </p:sp>
      <p:sp>
        <p:nvSpPr>
          <p:cNvPr id="3" name="副标题 2"/>
          <p:cNvSpPr>
            <a:spLocks noGrp="1"/>
          </p:cNvSpPr>
          <p:nvPr>
            <p:ph type="subTitle" idx="1"/>
          </p:nvPr>
        </p:nvSpPr>
        <p:spPr/>
        <p:txBody>
          <a:bodyPr/>
          <a:lstStyle/>
          <a:p>
            <a:endParaRPr lang="en-SG"/>
          </a:p>
        </p:txBody>
      </p:sp>
    </p:spTree>
    <p:extLst>
      <p:ext uri="{BB962C8B-B14F-4D97-AF65-F5344CB8AC3E}">
        <p14:creationId xmlns:p14="http://schemas.microsoft.com/office/powerpoint/2010/main" val="29453299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NC in CAM</a:t>
            </a:r>
          </a:p>
        </p:txBody>
      </p:sp>
      <p:sp>
        <p:nvSpPr>
          <p:cNvPr id="3" name="内容占位符 2"/>
          <p:cNvSpPr>
            <a:spLocks noGrp="1"/>
          </p:cNvSpPr>
          <p:nvPr>
            <p:ph idx="1"/>
          </p:nvPr>
        </p:nvSpPr>
        <p:spPr>
          <a:xfrm>
            <a:off x="838200" y="1825625"/>
            <a:ext cx="10515600" cy="4538230"/>
          </a:xfrm>
        </p:spPr>
        <p:txBody>
          <a:bodyPr>
            <a:normAutofit fontScale="92500" lnSpcReduction="20000"/>
          </a:bodyPr>
          <a:lstStyle/>
          <a:p>
            <a:r>
              <a:rPr lang="en-SG" dirty="0" smtClean="0"/>
              <a:t>NC, short of Numerical Control, is introduced into manufacturing field with the rapid development of microelectronics. Bendix Corporation built the first commercial production-based NC unit using MIT patents </a:t>
            </a:r>
            <a:r>
              <a:rPr lang="en-SG" dirty="0"/>
              <a:t>in </a:t>
            </a:r>
            <a:r>
              <a:rPr lang="en-SG" dirty="0" smtClean="0"/>
              <a:t>1954.</a:t>
            </a:r>
          </a:p>
          <a:p>
            <a:r>
              <a:rPr lang="en-SG" dirty="0"/>
              <a:t>Basically, </a:t>
            </a:r>
            <a:r>
              <a:rPr lang="en-SG" dirty="0" smtClean="0"/>
              <a:t>a </a:t>
            </a:r>
            <a:r>
              <a:rPr lang="en-SG" dirty="0"/>
              <a:t>NC machine runs on a program </a:t>
            </a:r>
            <a:r>
              <a:rPr lang="en-SG" dirty="0" smtClean="0"/>
              <a:t>fed </a:t>
            </a:r>
            <a:r>
              <a:rPr lang="en-SG" dirty="0"/>
              <a:t>to it. The program consists of precise instructions </a:t>
            </a:r>
            <a:r>
              <a:rPr lang="en-SG" dirty="0" smtClean="0"/>
              <a:t>with geometric and process information, such as what </a:t>
            </a:r>
            <a:r>
              <a:rPr lang="en-SG" dirty="0"/>
              <a:t>tool to be used, at what speed, at what feed and to move from </a:t>
            </a:r>
            <a:r>
              <a:rPr lang="en-SG" dirty="0" smtClean="0"/>
              <a:t>which point </a:t>
            </a:r>
            <a:r>
              <a:rPr lang="en-SG" dirty="0"/>
              <a:t>to which point in what path</a:t>
            </a:r>
            <a:r>
              <a:rPr lang="en-SG" dirty="0" smtClean="0"/>
              <a:t>.</a:t>
            </a:r>
          </a:p>
          <a:p>
            <a:r>
              <a:rPr lang="en-SG" dirty="0" smtClean="0"/>
              <a:t>To make the soft instructions sense, some hard part should be driven</a:t>
            </a:r>
          </a:p>
          <a:p>
            <a:pPr lvl="1">
              <a:buFont typeface="Wingdings" panose="05000000000000000000" pitchFamily="2" charset="2"/>
              <a:buChar char="§"/>
            </a:pPr>
            <a:r>
              <a:rPr lang="en-SG" dirty="0"/>
              <a:t>starting and stopping of machine-tool spindle </a:t>
            </a:r>
          </a:p>
          <a:p>
            <a:pPr lvl="1">
              <a:buFont typeface="Wingdings" panose="05000000000000000000" pitchFamily="2" charset="2"/>
              <a:buChar char="§"/>
            </a:pPr>
            <a:r>
              <a:rPr lang="en-SG" dirty="0" smtClean="0"/>
              <a:t>controlling </a:t>
            </a:r>
            <a:r>
              <a:rPr lang="en-SG" dirty="0"/>
              <a:t>the spindle speed </a:t>
            </a:r>
          </a:p>
          <a:p>
            <a:pPr lvl="1">
              <a:buFont typeface="Wingdings" panose="05000000000000000000" pitchFamily="2" charset="2"/>
              <a:buChar char="§"/>
            </a:pPr>
            <a:r>
              <a:rPr lang="en-SG" dirty="0" smtClean="0"/>
              <a:t>positioning </a:t>
            </a:r>
            <a:r>
              <a:rPr lang="en-SG" dirty="0"/>
              <a:t>the tool tip at desired locations and guiding it along desired paths by automatic control </a:t>
            </a:r>
            <a:r>
              <a:rPr lang="en-SG" dirty="0" smtClean="0"/>
              <a:t>of </a:t>
            </a:r>
            <a:r>
              <a:rPr lang="en-SG" dirty="0"/>
              <a:t>the motion of </a:t>
            </a:r>
            <a:r>
              <a:rPr lang="en-SG" dirty="0" smtClean="0"/>
              <a:t>slides</a:t>
            </a:r>
          </a:p>
          <a:p>
            <a:pPr lvl="1">
              <a:buFont typeface="Wingdings" panose="05000000000000000000" pitchFamily="2" charset="2"/>
              <a:buChar char="§"/>
            </a:pPr>
            <a:r>
              <a:rPr lang="en-SG" dirty="0"/>
              <a:t>controlling the rate of movement of the tool </a:t>
            </a:r>
            <a:r>
              <a:rPr lang="en-SG" dirty="0" smtClean="0"/>
              <a:t>tip</a:t>
            </a:r>
            <a:endParaRPr lang="en-SG" dirty="0"/>
          </a:p>
          <a:p>
            <a:pPr lvl="1">
              <a:buFont typeface="Wingdings" panose="05000000000000000000" pitchFamily="2" charset="2"/>
              <a:buChar char="§"/>
            </a:pPr>
            <a:r>
              <a:rPr lang="en-SG" dirty="0" smtClean="0"/>
              <a:t>changing </a:t>
            </a:r>
            <a:r>
              <a:rPr lang="en-SG" dirty="0"/>
              <a:t>of tools in the spindle</a:t>
            </a:r>
            <a:endParaRPr lang="en-SG" dirty="0" smtClean="0"/>
          </a:p>
        </p:txBody>
      </p:sp>
    </p:spTree>
    <p:extLst>
      <p:ext uri="{BB962C8B-B14F-4D97-AF65-F5344CB8AC3E}">
        <p14:creationId xmlns:p14="http://schemas.microsoft.com/office/powerpoint/2010/main" val="8663013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Developments of numerical control</a:t>
            </a:r>
            <a:endParaRPr lang="en-SG" dirty="0"/>
          </a:p>
        </p:txBody>
      </p:sp>
      <p:sp>
        <p:nvSpPr>
          <p:cNvPr id="3" name="内容占位符 2"/>
          <p:cNvSpPr>
            <a:spLocks noGrp="1"/>
          </p:cNvSpPr>
          <p:nvPr>
            <p:ph idx="1"/>
          </p:nvPr>
        </p:nvSpPr>
        <p:spPr/>
        <p:txBody>
          <a:bodyPr>
            <a:normAutofit lnSpcReduction="10000"/>
          </a:bodyPr>
          <a:lstStyle/>
          <a:p>
            <a:r>
              <a:rPr lang="en-SG" dirty="0" smtClean="0"/>
              <a:t>The first-generation NC machine tools was developed from MIT in 1952. It used only digital electronic circuits and didn’t contain any actual central processing unit.</a:t>
            </a:r>
          </a:p>
          <a:p>
            <a:r>
              <a:rPr lang="en-SG" dirty="0" smtClean="0"/>
              <a:t>In the 1970s, computer numerically controlled (CNC) machine tools were developed with minicomputers as control units.</a:t>
            </a:r>
          </a:p>
          <a:p>
            <a:r>
              <a:rPr lang="en-SG" dirty="0" smtClean="0"/>
              <a:t>Today’s CNC systems use high performance microprocessors and programmable logical controllers, which allow simultaneous </a:t>
            </a:r>
            <a:r>
              <a:rPr lang="en-SG" dirty="0" err="1" smtClean="0"/>
              <a:t>servoposition</a:t>
            </a:r>
            <a:r>
              <a:rPr lang="en-SG" dirty="0" smtClean="0"/>
              <a:t> and velocity control of all the axis and have capable of an extended range of machining operations, such as machining centres, turning centres, mill-turning centres, CNC grinding, CNC spark erosion etc.</a:t>
            </a:r>
          </a:p>
        </p:txBody>
      </p:sp>
    </p:spTree>
    <p:extLst>
      <p:ext uri="{BB962C8B-B14F-4D97-AF65-F5344CB8AC3E}">
        <p14:creationId xmlns:p14="http://schemas.microsoft.com/office/powerpoint/2010/main" val="42024153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Principle of numerical control</a:t>
            </a:r>
          </a:p>
        </p:txBody>
      </p:sp>
      <p:sp>
        <p:nvSpPr>
          <p:cNvPr id="3" name="内容占位符 2"/>
          <p:cNvSpPr>
            <a:spLocks noGrp="1"/>
          </p:cNvSpPr>
          <p:nvPr>
            <p:ph idx="1"/>
          </p:nvPr>
        </p:nvSpPr>
        <p:spPr>
          <a:xfrm>
            <a:off x="838200" y="1690688"/>
            <a:ext cx="10515600" cy="3721821"/>
          </a:xfrm>
        </p:spPr>
        <p:txBody>
          <a:bodyPr>
            <a:normAutofit fontScale="92500" lnSpcReduction="10000"/>
          </a:bodyPr>
          <a:lstStyle/>
          <a:p>
            <a:r>
              <a:rPr lang="en-SG" dirty="0" smtClean="0"/>
              <a:t>The </a:t>
            </a:r>
            <a:r>
              <a:rPr lang="en-SG" dirty="0"/>
              <a:t>basic information that has to be input into the system consists of the part geometry, cutting-process parameters followed by the cutting tools used.</a:t>
            </a:r>
          </a:p>
          <a:p>
            <a:r>
              <a:rPr lang="en-SG" dirty="0" smtClean="0"/>
              <a:t>The </a:t>
            </a:r>
            <a:r>
              <a:rPr lang="en-SG" dirty="0"/>
              <a:t>part program is then entered into the controller of the machine, which in turn runs the machine tool to make the part.</a:t>
            </a:r>
          </a:p>
          <a:p>
            <a:r>
              <a:rPr lang="en-SG" dirty="0"/>
              <a:t>Each of the machine axes is connected to a </a:t>
            </a:r>
            <a:r>
              <a:rPr lang="en-SG" dirty="0" smtClean="0"/>
              <a:t>servomotor/</a:t>
            </a:r>
            <a:r>
              <a:rPr lang="en-SG" dirty="0" err="1" smtClean="0"/>
              <a:t>stepmotor</a:t>
            </a:r>
            <a:r>
              <a:rPr lang="en-SG" dirty="0" smtClean="0"/>
              <a:t> </a:t>
            </a:r>
            <a:r>
              <a:rPr lang="en-SG" dirty="0"/>
              <a:t>which works under the control of the  Machine Control Unit (MCU</a:t>
            </a:r>
            <a:r>
              <a:rPr lang="en-SG" dirty="0" smtClean="0"/>
              <a:t>).</a:t>
            </a:r>
            <a:endParaRPr lang="en-SG" dirty="0"/>
          </a:p>
          <a:p>
            <a:r>
              <a:rPr lang="en-SG" dirty="0"/>
              <a:t>The movement of the cutting tool with respect to the </a:t>
            </a:r>
            <a:r>
              <a:rPr lang="en-SG" dirty="0" err="1" smtClean="0"/>
              <a:t>workpiece</a:t>
            </a:r>
            <a:r>
              <a:rPr lang="en-SG" dirty="0" smtClean="0"/>
              <a:t> </a:t>
            </a:r>
            <a:r>
              <a:rPr lang="en-SG" dirty="0"/>
              <a:t>is given in terms of the coordinates, which are used to control the motion of the </a:t>
            </a:r>
            <a:r>
              <a:rPr lang="en-SG" dirty="0" smtClean="0"/>
              <a:t>servomotor/</a:t>
            </a:r>
            <a:r>
              <a:rPr lang="en-SG" dirty="0" err="1" smtClean="0"/>
              <a:t>stepmotor</a:t>
            </a:r>
            <a:r>
              <a:rPr lang="en-SG" dirty="0" smtClean="0"/>
              <a:t> </a:t>
            </a:r>
            <a:r>
              <a:rPr lang="en-SG" dirty="0"/>
              <a:t>which </a:t>
            </a:r>
            <a:r>
              <a:rPr lang="en-SG" dirty="0" smtClean="0"/>
              <a:t>drives </a:t>
            </a:r>
            <a:r>
              <a:rPr lang="en-SG" dirty="0"/>
              <a:t>the individual axes</a:t>
            </a:r>
            <a:r>
              <a:rPr lang="en-SG" dirty="0" smtClean="0"/>
              <a:t>.</a:t>
            </a:r>
            <a:endParaRPr lang="en-SG" dirty="0"/>
          </a:p>
        </p:txBody>
      </p:sp>
    </p:spTree>
    <p:extLst>
      <p:ext uri="{BB962C8B-B14F-4D97-AF65-F5344CB8AC3E}">
        <p14:creationId xmlns:p14="http://schemas.microsoft.com/office/powerpoint/2010/main" val="24437714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558473" y="222126"/>
            <a:ext cx="7176654" cy="6505852"/>
          </a:xfrm>
          <a:prstGeom prst="rect">
            <a:avLst/>
          </a:prstGeom>
        </p:spPr>
      </p:pic>
    </p:spTree>
    <p:extLst>
      <p:ext uri="{BB962C8B-B14F-4D97-AF65-F5344CB8AC3E}">
        <p14:creationId xmlns:p14="http://schemas.microsoft.com/office/powerpoint/2010/main" val="42283999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solidFill>
                  <a:srgbClr val="FF0000"/>
                </a:solidFill>
              </a:rPr>
              <a:t>Principles of a CNC Servo System</a:t>
            </a:r>
            <a:endParaRPr lang="en-SG" dirty="0">
              <a:solidFill>
                <a:srgbClr val="FF0000"/>
              </a:solidFill>
            </a:endParaRPr>
          </a:p>
        </p:txBody>
      </p:sp>
      <p:sp>
        <p:nvSpPr>
          <p:cNvPr id="3" name="内容占位符 2"/>
          <p:cNvSpPr>
            <a:spLocks noGrp="1"/>
          </p:cNvSpPr>
          <p:nvPr>
            <p:ph idx="1"/>
          </p:nvPr>
        </p:nvSpPr>
        <p:spPr/>
        <p:txBody>
          <a:bodyPr/>
          <a:lstStyle/>
          <a:p>
            <a:r>
              <a:rPr lang="en-SG" dirty="0" smtClean="0">
                <a:solidFill>
                  <a:srgbClr val="FF0000"/>
                </a:solidFill>
              </a:rPr>
              <a:t>Usually, a CNC servo system works in the digital mode, which means its control signal is with the form of electrical pulses.</a:t>
            </a:r>
            <a:endParaRPr lang="en-SG" dirty="0">
              <a:solidFill>
                <a:srgbClr val="FF0000"/>
              </a:solidFill>
            </a:endParaRPr>
          </a:p>
        </p:txBody>
      </p:sp>
      <p:pic>
        <p:nvPicPr>
          <p:cNvPr id="4" name="图片 3"/>
          <p:cNvPicPr>
            <a:picLocks noChangeAspect="1"/>
          </p:cNvPicPr>
          <p:nvPr/>
        </p:nvPicPr>
        <p:blipFill>
          <a:blip r:embed="rId2"/>
          <a:stretch>
            <a:fillRect/>
          </a:stretch>
        </p:blipFill>
        <p:spPr>
          <a:xfrm>
            <a:off x="3754486" y="3030927"/>
            <a:ext cx="3759393" cy="1682836"/>
          </a:xfrm>
          <a:prstGeom prst="rect">
            <a:avLst/>
          </a:prstGeom>
        </p:spPr>
      </p:pic>
    </p:spTree>
    <p:extLst>
      <p:ext uri="{BB962C8B-B14F-4D97-AF65-F5344CB8AC3E}">
        <p14:creationId xmlns:p14="http://schemas.microsoft.com/office/powerpoint/2010/main" val="3551133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Main types </a:t>
            </a:r>
            <a:r>
              <a:rPr lang="en-SG" dirty="0"/>
              <a:t>of CNC machine</a:t>
            </a:r>
          </a:p>
        </p:txBody>
      </p:sp>
      <p:sp>
        <p:nvSpPr>
          <p:cNvPr id="3" name="内容占位符 2"/>
          <p:cNvSpPr>
            <a:spLocks noGrp="1"/>
          </p:cNvSpPr>
          <p:nvPr>
            <p:ph idx="1"/>
          </p:nvPr>
        </p:nvSpPr>
        <p:spPr>
          <a:xfrm>
            <a:off x="838200" y="1825625"/>
            <a:ext cx="10515600" cy="4351338"/>
          </a:xfrm>
        </p:spPr>
        <p:txBody>
          <a:bodyPr>
            <a:normAutofit fontScale="77500" lnSpcReduction="20000"/>
          </a:bodyPr>
          <a:lstStyle/>
          <a:p>
            <a:r>
              <a:rPr lang="en-SG" dirty="0" smtClean="0"/>
              <a:t>Computer Numerical Control (CNC) integrated a computer type controller into the machine tools, which is a big step from NC to CNC. NC focuses mainly on the hardware techniques, and on the other hand, CNC mainly concerns of software techniques, which means more flexibilities, huge data </a:t>
            </a:r>
            <a:r>
              <a:rPr lang="en-US" dirty="0" smtClean="0"/>
              <a:t>throughput, standard OS. Sometimes it is also termed software numerical </a:t>
            </a:r>
            <a:r>
              <a:rPr lang="en-SG" dirty="0" smtClean="0"/>
              <a:t>control.</a:t>
            </a:r>
          </a:p>
          <a:p>
            <a:r>
              <a:rPr lang="en-SG" dirty="0" smtClean="0"/>
              <a:t>There are four numerical control modes: </a:t>
            </a:r>
          </a:p>
          <a:p>
            <a:pPr lvl="1">
              <a:buFont typeface="Wingdings" panose="05000000000000000000" pitchFamily="2" charset="2"/>
              <a:buChar char="§"/>
            </a:pPr>
            <a:r>
              <a:rPr lang="en-SG" dirty="0" smtClean="0"/>
              <a:t>Point-to-point mode; the machine tool can be moved to any point along X and Y axes, then to perform machining in Z axis at that point, such as drilling machines.</a:t>
            </a:r>
          </a:p>
          <a:p>
            <a:pPr lvl="1">
              <a:buFont typeface="Wingdings" panose="05000000000000000000" pitchFamily="2" charset="2"/>
              <a:buChar char="§"/>
            </a:pPr>
            <a:r>
              <a:rPr lang="en-SG" dirty="0" smtClean="0"/>
              <a:t>Point-to-point straight line mode; Improved the point-to-point mode, in which the machine tool can carry out a continuous motion in each of the axis direction.</a:t>
            </a:r>
          </a:p>
          <a:p>
            <a:pPr lvl="1">
              <a:buFont typeface="Wingdings" panose="05000000000000000000" pitchFamily="2" charset="2"/>
              <a:buChar char="§"/>
            </a:pPr>
            <a:r>
              <a:rPr lang="en-SG" dirty="0" smtClean="0"/>
              <a:t>2-axis contouring, with switchable plane; Based on the previous two modes, in this mode, the machine tool can be moved simultaneously in any 2 axes.  Based on this mode, the remained one axis can only carry out motion after the 2-axis motion finished, usually we call this situation 2.5D mode.</a:t>
            </a:r>
          </a:p>
          <a:p>
            <a:pPr lvl="1">
              <a:buFont typeface="Wingdings" panose="05000000000000000000" pitchFamily="2" charset="2"/>
              <a:buChar char="§"/>
            </a:pPr>
            <a:r>
              <a:rPr lang="en-SG" dirty="0" smtClean="0"/>
              <a:t>3-axis contouring continuous path. This mode can be found in most of current-day control systems. In this mode, the machine tool is supposed have the capability of simultaneous 3 or more axes motion.</a:t>
            </a:r>
            <a:endParaRPr lang="en-SG" dirty="0"/>
          </a:p>
        </p:txBody>
      </p:sp>
    </p:spTree>
    <p:extLst>
      <p:ext uri="{BB962C8B-B14F-4D97-AF65-F5344CB8AC3E}">
        <p14:creationId xmlns:p14="http://schemas.microsoft.com/office/powerpoint/2010/main" val="25050235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Main </a:t>
            </a:r>
            <a:r>
              <a:rPr lang="en-SG" dirty="0"/>
              <a:t>types of CNC machine</a:t>
            </a:r>
          </a:p>
        </p:txBody>
      </p:sp>
      <p:pic>
        <p:nvPicPr>
          <p:cNvPr id="4" name="图片 3"/>
          <p:cNvPicPr>
            <a:picLocks noChangeAspect="1"/>
          </p:cNvPicPr>
          <p:nvPr/>
        </p:nvPicPr>
        <p:blipFill>
          <a:blip r:embed="rId2"/>
          <a:stretch>
            <a:fillRect/>
          </a:stretch>
        </p:blipFill>
        <p:spPr>
          <a:xfrm>
            <a:off x="1874982" y="1328121"/>
            <a:ext cx="7833007" cy="5118861"/>
          </a:xfrm>
          <a:prstGeom prst="rect">
            <a:avLst/>
          </a:prstGeom>
        </p:spPr>
      </p:pic>
    </p:spTree>
    <p:extLst>
      <p:ext uri="{BB962C8B-B14F-4D97-AF65-F5344CB8AC3E}">
        <p14:creationId xmlns:p14="http://schemas.microsoft.com/office/powerpoint/2010/main" val="755072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Model Coordinate System (MCS)</a:t>
            </a:r>
            <a:endParaRPr lang="en-SG" dirty="0"/>
          </a:p>
        </p:txBody>
      </p:sp>
      <p:sp>
        <p:nvSpPr>
          <p:cNvPr id="3" name="内容占位符 2"/>
          <p:cNvSpPr>
            <a:spLocks noGrp="1"/>
          </p:cNvSpPr>
          <p:nvPr>
            <p:ph idx="1"/>
          </p:nvPr>
        </p:nvSpPr>
        <p:spPr>
          <a:xfrm>
            <a:off x="838200" y="1825625"/>
            <a:ext cx="7641566" cy="4351338"/>
          </a:xfrm>
        </p:spPr>
        <p:txBody>
          <a:bodyPr>
            <a:normAutofit lnSpcReduction="10000"/>
          </a:bodyPr>
          <a:lstStyle/>
          <a:p>
            <a:r>
              <a:rPr lang="en-SG" dirty="0" smtClean="0"/>
              <a:t>MCS is a 3D Cartesian coordinate system used by most of CAD </a:t>
            </a:r>
            <a:r>
              <a:rPr lang="en-SG" dirty="0" err="1" smtClean="0"/>
              <a:t>softwares</a:t>
            </a:r>
            <a:r>
              <a:rPr lang="en-SG" dirty="0" smtClean="0"/>
              <a:t> to perform internal geometrical data operations, such as record, storage and calculation.</a:t>
            </a:r>
          </a:p>
          <a:p>
            <a:r>
              <a:rPr lang="en-SG" dirty="0" smtClean="0"/>
              <a:t>MCS  is the only coordinate system CAD software can identify. Even users define another type of coordinate system during the process of creating models, the model will still be convert to data under MCS to store.</a:t>
            </a:r>
          </a:p>
          <a:p>
            <a:r>
              <a:rPr lang="en-SG" dirty="0" smtClean="0"/>
              <a:t>Sometime MCS is also called Absolute Coordinate System(ACS).</a:t>
            </a:r>
            <a:endParaRPr lang="en-SG" dirty="0"/>
          </a:p>
        </p:txBody>
      </p:sp>
      <p:pic>
        <p:nvPicPr>
          <p:cNvPr id="4" name="图片 3"/>
          <p:cNvPicPr>
            <a:picLocks noChangeAspect="1"/>
          </p:cNvPicPr>
          <p:nvPr/>
        </p:nvPicPr>
        <p:blipFill>
          <a:blip r:embed="rId2"/>
          <a:stretch>
            <a:fillRect/>
          </a:stretch>
        </p:blipFill>
        <p:spPr>
          <a:xfrm>
            <a:off x="9450388" y="2190904"/>
            <a:ext cx="1124008" cy="1009702"/>
          </a:xfrm>
          <a:prstGeom prst="rect">
            <a:avLst/>
          </a:prstGeom>
        </p:spPr>
      </p:pic>
      <p:pic>
        <p:nvPicPr>
          <p:cNvPr id="6" name="图片 5"/>
          <p:cNvPicPr>
            <a:picLocks noChangeAspect="1"/>
          </p:cNvPicPr>
          <p:nvPr/>
        </p:nvPicPr>
        <p:blipFill>
          <a:blip r:embed="rId3"/>
          <a:stretch>
            <a:fillRect/>
          </a:stretch>
        </p:blipFill>
        <p:spPr>
          <a:xfrm>
            <a:off x="9345607" y="4135921"/>
            <a:ext cx="1333569" cy="984301"/>
          </a:xfrm>
          <a:prstGeom prst="rect">
            <a:avLst/>
          </a:prstGeom>
        </p:spPr>
      </p:pic>
    </p:spTree>
    <p:extLst>
      <p:ext uri="{BB962C8B-B14F-4D97-AF65-F5344CB8AC3E}">
        <p14:creationId xmlns:p14="http://schemas.microsoft.com/office/powerpoint/2010/main" val="296970239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Main units of a CNC machine tool</a:t>
            </a:r>
            <a:endParaRPr lang="en-SG" dirty="0"/>
          </a:p>
        </p:txBody>
      </p:sp>
      <p:sp>
        <p:nvSpPr>
          <p:cNvPr id="3" name="内容占位符 2"/>
          <p:cNvSpPr>
            <a:spLocks noGrp="1"/>
          </p:cNvSpPr>
          <p:nvPr>
            <p:ph idx="1"/>
          </p:nvPr>
        </p:nvSpPr>
        <p:spPr>
          <a:xfrm>
            <a:off x="838200" y="1825625"/>
            <a:ext cx="5497945" cy="4351338"/>
          </a:xfrm>
        </p:spPr>
        <p:txBody>
          <a:bodyPr>
            <a:normAutofit/>
          </a:bodyPr>
          <a:lstStyle/>
          <a:p>
            <a:r>
              <a:rPr lang="en-SG" dirty="0" smtClean="0"/>
              <a:t>A typical CNC machine tool has six main units:</a:t>
            </a:r>
          </a:p>
          <a:p>
            <a:pPr lvl="1">
              <a:buFont typeface="Wingdings" panose="05000000000000000000" pitchFamily="2" charset="2"/>
              <a:buChar char="§"/>
            </a:pPr>
            <a:r>
              <a:rPr lang="en-SG" dirty="0" smtClean="0"/>
              <a:t>Input device</a:t>
            </a:r>
          </a:p>
          <a:p>
            <a:pPr lvl="1">
              <a:buFont typeface="Wingdings" panose="05000000000000000000" pitchFamily="2" charset="2"/>
              <a:buChar char="§"/>
            </a:pPr>
            <a:r>
              <a:rPr lang="en-SG" dirty="0" smtClean="0"/>
              <a:t>Machine </a:t>
            </a:r>
            <a:r>
              <a:rPr lang="en-SG" dirty="0"/>
              <a:t>control </a:t>
            </a:r>
            <a:r>
              <a:rPr lang="en-SG" dirty="0" smtClean="0"/>
              <a:t>unit (MCU) </a:t>
            </a:r>
          </a:p>
          <a:p>
            <a:pPr lvl="1">
              <a:buFont typeface="Wingdings" panose="05000000000000000000" pitchFamily="2" charset="2"/>
              <a:buChar char="§"/>
            </a:pPr>
            <a:r>
              <a:rPr lang="en-SG" dirty="0" smtClean="0"/>
              <a:t>Machine tool (actuation unit)</a:t>
            </a:r>
          </a:p>
          <a:p>
            <a:pPr lvl="1">
              <a:buFont typeface="Wingdings" panose="05000000000000000000" pitchFamily="2" charset="2"/>
              <a:buChar char="§"/>
            </a:pPr>
            <a:r>
              <a:rPr lang="en-SG" dirty="0" smtClean="0"/>
              <a:t>Driving system</a:t>
            </a:r>
          </a:p>
          <a:p>
            <a:pPr lvl="1">
              <a:buFont typeface="Wingdings" panose="05000000000000000000" pitchFamily="2" charset="2"/>
              <a:buChar char="§"/>
            </a:pPr>
            <a:r>
              <a:rPr lang="en-SG" dirty="0" smtClean="0"/>
              <a:t>Feedback </a:t>
            </a:r>
            <a:r>
              <a:rPr lang="en-SG" dirty="0"/>
              <a:t>devices </a:t>
            </a:r>
            <a:endParaRPr lang="en-SG" dirty="0" smtClean="0"/>
          </a:p>
          <a:p>
            <a:pPr lvl="1">
              <a:buFont typeface="Wingdings" panose="05000000000000000000" pitchFamily="2" charset="2"/>
              <a:buChar char="§"/>
            </a:pPr>
            <a:r>
              <a:rPr lang="en-SG" dirty="0" smtClean="0"/>
              <a:t>Display unit</a:t>
            </a:r>
          </a:p>
        </p:txBody>
      </p:sp>
      <p:pic>
        <p:nvPicPr>
          <p:cNvPr id="4" name="图片 3"/>
          <p:cNvPicPr>
            <a:picLocks noChangeAspect="1"/>
          </p:cNvPicPr>
          <p:nvPr/>
        </p:nvPicPr>
        <p:blipFill>
          <a:blip r:embed="rId2"/>
          <a:stretch>
            <a:fillRect/>
          </a:stretch>
        </p:blipFill>
        <p:spPr>
          <a:xfrm>
            <a:off x="6336145" y="1690688"/>
            <a:ext cx="5228456" cy="4403347"/>
          </a:xfrm>
          <a:prstGeom prst="rect">
            <a:avLst/>
          </a:prstGeom>
        </p:spPr>
      </p:pic>
      <p:sp>
        <p:nvSpPr>
          <p:cNvPr id="5" name="文本框 4"/>
          <p:cNvSpPr txBox="1"/>
          <p:nvPr/>
        </p:nvSpPr>
        <p:spPr>
          <a:xfrm>
            <a:off x="6991927" y="6336145"/>
            <a:ext cx="184731" cy="369332"/>
          </a:xfrm>
          <a:prstGeom prst="rect">
            <a:avLst/>
          </a:prstGeom>
          <a:noFill/>
        </p:spPr>
        <p:txBody>
          <a:bodyPr wrap="none" rtlCol="0">
            <a:spAutoFit/>
          </a:bodyPr>
          <a:lstStyle/>
          <a:p>
            <a:endParaRPr lang="en-SG" dirty="0"/>
          </a:p>
        </p:txBody>
      </p:sp>
    </p:spTree>
    <p:extLst>
      <p:ext uri="{BB962C8B-B14F-4D97-AF65-F5344CB8AC3E}">
        <p14:creationId xmlns:p14="http://schemas.microsoft.com/office/powerpoint/2010/main" val="13595170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Structure </a:t>
            </a:r>
            <a:r>
              <a:rPr lang="en-SG" dirty="0"/>
              <a:t>features of CNC machine</a:t>
            </a:r>
          </a:p>
        </p:txBody>
      </p:sp>
      <p:sp>
        <p:nvSpPr>
          <p:cNvPr id="3" name="内容占位符 2"/>
          <p:cNvSpPr>
            <a:spLocks noGrp="1"/>
          </p:cNvSpPr>
          <p:nvPr>
            <p:ph idx="1"/>
          </p:nvPr>
        </p:nvSpPr>
        <p:spPr/>
        <p:txBody>
          <a:bodyPr>
            <a:normAutofit/>
          </a:bodyPr>
          <a:lstStyle/>
          <a:p>
            <a:r>
              <a:rPr lang="en-SG" dirty="0" smtClean="0"/>
              <a:t>Spindle</a:t>
            </a:r>
          </a:p>
          <a:p>
            <a:pPr lvl="1">
              <a:buFont typeface="Wingdings" panose="05000000000000000000" pitchFamily="2" charset="2"/>
              <a:buChar char="§"/>
            </a:pPr>
            <a:r>
              <a:rPr lang="en-SG" dirty="0" smtClean="0"/>
              <a:t>Spindle is the most import performing mechanism in a CNC machine-tool</a:t>
            </a:r>
          </a:p>
          <a:p>
            <a:pPr lvl="1">
              <a:buFont typeface="Wingdings" panose="05000000000000000000" pitchFamily="2" charset="2"/>
              <a:buChar char="§"/>
            </a:pPr>
            <a:r>
              <a:rPr lang="en-SG" dirty="0"/>
              <a:t>D</a:t>
            </a:r>
            <a:r>
              <a:rPr lang="en-SG" dirty="0" smtClean="0"/>
              <a:t>uring working, a spindle usually suffers axial and radial forces which transmitted from the machining force. The accuracy of spindle should be taken care of to ensure the proper designed tolerance could be achieved.</a:t>
            </a:r>
          </a:p>
          <a:p>
            <a:pPr lvl="1">
              <a:buFont typeface="Wingdings" panose="05000000000000000000" pitchFamily="2" charset="2"/>
              <a:buChar char="§"/>
            </a:pPr>
            <a:r>
              <a:rPr lang="en-SG" dirty="0" smtClean="0"/>
              <a:t>The requirements to keep spindle working in a best status</a:t>
            </a:r>
          </a:p>
          <a:p>
            <a:pPr lvl="2">
              <a:buFont typeface="Wingdings" panose="05000000000000000000" pitchFamily="2" charset="2"/>
              <a:buChar char="ü"/>
            </a:pPr>
            <a:r>
              <a:rPr lang="en-SG" dirty="0"/>
              <a:t>High static and dynamic </a:t>
            </a:r>
            <a:r>
              <a:rPr lang="en-SG" dirty="0" smtClean="0"/>
              <a:t>stiffness</a:t>
            </a:r>
          </a:p>
          <a:p>
            <a:pPr lvl="2">
              <a:buFont typeface="Wingdings" panose="05000000000000000000" pitchFamily="2" charset="2"/>
              <a:buChar char="ü"/>
            </a:pPr>
            <a:r>
              <a:rPr lang="en-SG" dirty="0" smtClean="0"/>
              <a:t>High </a:t>
            </a:r>
            <a:r>
              <a:rPr lang="en-SG" dirty="0"/>
              <a:t>running </a:t>
            </a:r>
            <a:r>
              <a:rPr lang="en-SG" dirty="0" smtClean="0"/>
              <a:t>accuracy</a:t>
            </a:r>
          </a:p>
          <a:p>
            <a:pPr lvl="2">
              <a:buFont typeface="Wingdings" panose="05000000000000000000" pitchFamily="2" charset="2"/>
              <a:buChar char="ü"/>
            </a:pPr>
            <a:r>
              <a:rPr lang="en-SG" dirty="0"/>
              <a:t>High axial and radial load carrying </a:t>
            </a:r>
            <a:r>
              <a:rPr lang="en-SG" dirty="0" smtClean="0"/>
              <a:t>capacity</a:t>
            </a:r>
          </a:p>
          <a:p>
            <a:pPr lvl="2">
              <a:buFont typeface="Wingdings" panose="05000000000000000000" pitchFamily="2" charset="2"/>
              <a:buChar char="ü"/>
            </a:pPr>
            <a:r>
              <a:rPr lang="en-SG" dirty="0"/>
              <a:t>Thermal stability</a:t>
            </a:r>
            <a:r>
              <a:rPr lang="en-SG" dirty="0" smtClean="0"/>
              <a:t>(e.g. introducing temperature compensation system)</a:t>
            </a:r>
          </a:p>
          <a:p>
            <a:endParaRPr lang="en-SG" dirty="0"/>
          </a:p>
        </p:txBody>
      </p:sp>
    </p:spTree>
    <p:extLst>
      <p:ext uri="{BB962C8B-B14F-4D97-AF65-F5344CB8AC3E}">
        <p14:creationId xmlns:p14="http://schemas.microsoft.com/office/powerpoint/2010/main" val="31838021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Structure features of CNC machine</a:t>
            </a:r>
          </a:p>
        </p:txBody>
      </p:sp>
      <p:sp>
        <p:nvSpPr>
          <p:cNvPr id="3" name="内容占位符 2"/>
          <p:cNvSpPr>
            <a:spLocks noGrp="1"/>
          </p:cNvSpPr>
          <p:nvPr>
            <p:ph idx="1"/>
          </p:nvPr>
        </p:nvSpPr>
        <p:spPr/>
        <p:txBody>
          <a:bodyPr>
            <a:normAutofit fontScale="92500" lnSpcReduction="10000"/>
          </a:bodyPr>
          <a:lstStyle/>
          <a:p>
            <a:r>
              <a:rPr lang="en-SG" dirty="0" smtClean="0"/>
              <a:t>Drives</a:t>
            </a:r>
          </a:p>
          <a:p>
            <a:pPr lvl="1">
              <a:buFont typeface="Wingdings" panose="05000000000000000000" pitchFamily="2" charset="2"/>
              <a:buChar char="§"/>
            </a:pPr>
            <a:r>
              <a:rPr lang="en-SG" dirty="0" smtClean="0"/>
              <a:t>Spindle Drives: supply power for spindle to cut.</a:t>
            </a:r>
          </a:p>
          <a:p>
            <a:pPr lvl="2">
              <a:buFont typeface="Wingdings" panose="05000000000000000000" pitchFamily="2" charset="2"/>
              <a:buChar char="ü"/>
            </a:pPr>
            <a:r>
              <a:rPr lang="en-SG" dirty="0" smtClean="0"/>
              <a:t>Dc motor, with infinitely variable speeds controlled  by varying the voltage.</a:t>
            </a:r>
          </a:p>
          <a:p>
            <a:pPr lvl="2">
              <a:buFont typeface="Wingdings" panose="05000000000000000000" pitchFamily="2" charset="2"/>
              <a:buChar char="ü"/>
            </a:pPr>
            <a:r>
              <a:rPr lang="en-SG" dirty="0" smtClean="0"/>
              <a:t>Ac motor, controlled by varying the frequency. For positioning the spindle axis, ac drive is a good choice like in turn mill centres.</a:t>
            </a:r>
          </a:p>
          <a:p>
            <a:pPr lvl="1">
              <a:buFont typeface="Wingdings" panose="05000000000000000000" pitchFamily="2" charset="2"/>
              <a:buChar char="§"/>
            </a:pPr>
            <a:r>
              <a:rPr lang="en-SG" dirty="0" smtClean="0"/>
              <a:t>Feed Drives</a:t>
            </a:r>
            <a:r>
              <a:rPr lang="en-SG" dirty="0"/>
              <a:t>: supply power </a:t>
            </a:r>
            <a:r>
              <a:rPr lang="en-SG" dirty="0" smtClean="0"/>
              <a:t>for the motion along different axis. </a:t>
            </a:r>
          </a:p>
          <a:p>
            <a:pPr lvl="2">
              <a:buFont typeface="Wingdings" panose="05000000000000000000" pitchFamily="2" charset="2"/>
              <a:buChar char="ü"/>
            </a:pPr>
            <a:r>
              <a:rPr lang="en-SG" dirty="0"/>
              <a:t>Stepper motor, </a:t>
            </a:r>
            <a:r>
              <a:rPr lang="en-SG" dirty="0" smtClean="0"/>
              <a:t>A type </a:t>
            </a:r>
            <a:r>
              <a:rPr lang="en-SG" dirty="0"/>
              <a:t>of digital input-output device for precision starting and stopping. </a:t>
            </a:r>
            <a:r>
              <a:rPr lang="en-SG" dirty="0" smtClean="0"/>
              <a:t>It can turn </a:t>
            </a:r>
            <a:r>
              <a:rPr lang="en-SG" dirty="0"/>
              <a:t>through a fraction of a rotation at </a:t>
            </a:r>
            <a:r>
              <a:rPr lang="en-SG" dirty="0" smtClean="0"/>
              <a:t>a </a:t>
            </a:r>
            <a:r>
              <a:rPr lang="en-SG" dirty="0"/>
              <a:t>time. Most stepper motors run open-loop, </a:t>
            </a:r>
            <a:r>
              <a:rPr lang="en-SG" dirty="0" smtClean="0"/>
              <a:t>and the faster is turns the less torque it can provide.</a:t>
            </a:r>
          </a:p>
          <a:p>
            <a:pPr lvl="2">
              <a:buFont typeface="Wingdings" panose="05000000000000000000" pitchFamily="2" charset="2"/>
              <a:buChar char="ü"/>
            </a:pPr>
            <a:r>
              <a:rPr lang="en-SG" dirty="0" smtClean="0"/>
              <a:t>Servomotor</a:t>
            </a:r>
            <a:r>
              <a:rPr lang="en-SG" dirty="0"/>
              <a:t>, </a:t>
            </a:r>
            <a:r>
              <a:rPr lang="en-SG" dirty="0" smtClean="0"/>
              <a:t>A rotary </a:t>
            </a:r>
            <a:r>
              <a:rPr lang="en-SG" dirty="0"/>
              <a:t>actuator </a:t>
            </a:r>
            <a:r>
              <a:rPr lang="en-SG" dirty="0" smtClean="0"/>
              <a:t>that </a:t>
            </a:r>
            <a:r>
              <a:rPr lang="en-SG" dirty="0"/>
              <a:t>allows for precise control of angular or linear position, velocity and </a:t>
            </a:r>
            <a:r>
              <a:rPr lang="en-SG" dirty="0" smtClean="0"/>
              <a:t>acceleration. </a:t>
            </a:r>
            <a:r>
              <a:rPr lang="en-SG" dirty="0"/>
              <a:t>It consists of a suitable motor coupled to a sensor for position feedback. It </a:t>
            </a:r>
            <a:r>
              <a:rPr lang="en-SG" dirty="0" smtClean="0"/>
              <a:t>always works under a closed-loop control mode.</a:t>
            </a:r>
          </a:p>
          <a:p>
            <a:pPr lvl="2">
              <a:buFont typeface="Wingdings" panose="05000000000000000000" pitchFamily="2" charset="2"/>
              <a:buChar char="ü"/>
            </a:pPr>
            <a:r>
              <a:rPr lang="en-SG" dirty="0" smtClean="0"/>
              <a:t>Linear motor, A recently developed drive, which works with very high speed and acceleration and very fast response.</a:t>
            </a:r>
          </a:p>
          <a:p>
            <a:pPr lvl="1">
              <a:buFont typeface="Wingdings" panose="05000000000000000000" pitchFamily="2" charset="2"/>
              <a:buChar char="§"/>
            </a:pPr>
            <a:endParaRPr lang="en-SG" dirty="0" smtClean="0"/>
          </a:p>
          <a:p>
            <a:endParaRPr lang="en-SG" dirty="0"/>
          </a:p>
        </p:txBody>
      </p:sp>
    </p:spTree>
    <p:extLst>
      <p:ext uri="{BB962C8B-B14F-4D97-AF65-F5344CB8AC3E}">
        <p14:creationId xmlns:p14="http://schemas.microsoft.com/office/powerpoint/2010/main" val="37656908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Structure features of CNC machine</a:t>
            </a:r>
          </a:p>
        </p:txBody>
      </p:sp>
      <p:sp>
        <p:nvSpPr>
          <p:cNvPr id="3" name="内容占位符 2"/>
          <p:cNvSpPr>
            <a:spLocks noGrp="1"/>
          </p:cNvSpPr>
          <p:nvPr>
            <p:ph idx="1"/>
          </p:nvPr>
        </p:nvSpPr>
        <p:spPr>
          <a:xfrm>
            <a:off x="838200" y="1825624"/>
            <a:ext cx="6321712" cy="4609881"/>
          </a:xfrm>
        </p:spPr>
        <p:txBody>
          <a:bodyPr>
            <a:normAutofit/>
          </a:bodyPr>
          <a:lstStyle/>
          <a:p>
            <a:r>
              <a:rPr lang="en-SG" dirty="0" smtClean="0"/>
              <a:t>Actuation Systems</a:t>
            </a:r>
          </a:p>
          <a:p>
            <a:pPr lvl="1">
              <a:buFont typeface="Wingdings" panose="05000000000000000000" pitchFamily="2" charset="2"/>
              <a:buChar char="§"/>
            </a:pPr>
            <a:r>
              <a:rPr lang="en-SG" dirty="0" smtClean="0"/>
              <a:t>Lead Screws: a set of mechanism converts a rotary motion from the drive motor to a linear motion in a fast speed and very low friction.</a:t>
            </a:r>
          </a:p>
          <a:p>
            <a:pPr lvl="1">
              <a:buFont typeface="Wingdings" panose="05000000000000000000" pitchFamily="2" charset="2"/>
              <a:buChar char="§"/>
            </a:pPr>
            <a:r>
              <a:rPr lang="en-SG" dirty="0"/>
              <a:t> Linear-Motion Systems : </a:t>
            </a:r>
            <a:r>
              <a:rPr lang="en-SG" dirty="0" smtClean="0"/>
              <a:t>used to control the direction of a translational movement of the table on which the tools or works are held. The shape and size of the work produced depends not only on the accuracy of the amount of movement, but also on the direction of the relative movement of the tool and the work.</a:t>
            </a:r>
          </a:p>
        </p:txBody>
      </p:sp>
      <p:pic>
        <p:nvPicPr>
          <p:cNvPr id="4" name="图片 3"/>
          <p:cNvPicPr>
            <a:picLocks noChangeAspect="1"/>
          </p:cNvPicPr>
          <p:nvPr/>
        </p:nvPicPr>
        <p:blipFill>
          <a:blip r:embed="rId2"/>
          <a:stretch>
            <a:fillRect/>
          </a:stretch>
        </p:blipFill>
        <p:spPr>
          <a:xfrm>
            <a:off x="8032262" y="1264486"/>
            <a:ext cx="2971953" cy="2305168"/>
          </a:xfrm>
          <a:prstGeom prst="rect">
            <a:avLst/>
          </a:prstGeom>
        </p:spPr>
      </p:pic>
      <p:pic>
        <p:nvPicPr>
          <p:cNvPr id="5" name="图片 4"/>
          <p:cNvPicPr>
            <a:picLocks noChangeAspect="1"/>
          </p:cNvPicPr>
          <p:nvPr/>
        </p:nvPicPr>
        <p:blipFill>
          <a:blip r:embed="rId3"/>
          <a:stretch>
            <a:fillRect/>
          </a:stretch>
        </p:blipFill>
        <p:spPr>
          <a:xfrm>
            <a:off x="7159912" y="3692164"/>
            <a:ext cx="4756394" cy="2743341"/>
          </a:xfrm>
          <a:prstGeom prst="rect">
            <a:avLst/>
          </a:prstGeom>
        </p:spPr>
      </p:pic>
    </p:spTree>
    <p:extLst>
      <p:ext uri="{BB962C8B-B14F-4D97-AF65-F5344CB8AC3E}">
        <p14:creationId xmlns:p14="http://schemas.microsoft.com/office/powerpoint/2010/main" val="25058881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Structure features of CNC machine</a:t>
            </a:r>
          </a:p>
        </p:txBody>
      </p:sp>
      <p:sp>
        <p:nvSpPr>
          <p:cNvPr id="3" name="内容占位符 2"/>
          <p:cNvSpPr>
            <a:spLocks noGrp="1"/>
          </p:cNvSpPr>
          <p:nvPr>
            <p:ph idx="1"/>
          </p:nvPr>
        </p:nvSpPr>
        <p:spPr>
          <a:xfrm>
            <a:off x="838199" y="1825625"/>
            <a:ext cx="7465291" cy="4351338"/>
          </a:xfrm>
        </p:spPr>
        <p:txBody>
          <a:bodyPr>
            <a:normAutofit/>
          </a:bodyPr>
          <a:lstStyle/>
          <a:p>
            <a:r>
              <a:rPr lang="en-SG" dirty="0" smtClean="0"/>
              <a:t>Feedback Devices</a:t>
            </a:r>
          </a:p>
          <a:p>
            <a:pPr lvl="1">
              <a:buFont typeface="Wingdings" panose="05000000000000000000" pitchFamily="2" charset="2"/>
              <a:buChar char="§"/>
            </a:pPr>
            <a:r>
              <a:rPr lang="en-SG" dirty="0" smtClean="0"/>
              <a:t>Optical Rotary </a:t>
            </a:r>
            <a:r>
              <a:rPr lang="en-SG" dirty="0"/>
              <a:t>Encoder: </a:t>
            </a:r>
            <a:r>
              <a:rPr lang="en-SG" dirty="0" smtClean="0"/>
              <a:t>converts  </a:t>
            </a:r>
            <a:r>
              <a:rPr lang="en-SG" dirty="0"/>
              <a:t>the  rotary  motion  into  a </a:t>
            </a:r>
            <a:r>
              <a:rPr lang="en-SG" dirty="0" smtClean="0"/>
              <a:t>sequence  </a:t>
            </a:r>
            <a:r>
              <a:rPr lang="en-SG" dirty="0"/>
              <a:t>of  digital  pulses. The  pulses  are  counted  to  convert </a:t>
            </a:r>
            <a:r>
              <a:rPr lang="en-SG" dirty="0" smtClean="0"/>
              <a:t>to  </a:t>
            </a:r>
            <a:r>
              <a:rPr lang="en-SG" dirty="0"/>
              <a:t>either  absolute  or  incremental  </a:t>
            </a:r>
            <a:r>
              <a:rPr lang="en-SG" dirty="0" smtClean="0"/>
              <a:t>position measurement</a:t>
            </a:r>
            <a:r>
              <a:rPr lang="en-SG" dirty="0"/>
              <a:t>. </a:t>
            </a:r>
            <a:endParaRPr lang="en-SG" dirty="0" smtClean="0"/>
          </a:p>
          <a:p>
            <a:pPr lvl="1">
              <a:buFont typeface="Wingdings" panose="05000000000000000000" pitchFamily="2" charset="2"/>
              <a:buChar char="§"/>
            </a:pPr>
            <a:r>
              <a:rPr lang="en-SG" dirty="0" smtClean="0"/>
              <a:t>Linear Scale: detect a distance to get the exact position of the detecting target. Sometimes, a </a:t>
            </a:r>
            <a:r>
              <a:rPr lang="en-SG" dirty="0" err="1" smtClean="0"/>
              <a:t>Moire</a:t>
            </a:r>
            <a:r>
              <a:rPr lang="en-SG" dirty="0" smtClean="0"/>
              <a:t> fringe pattern will be used to magnify a very small distance.</a:t>
            </a:r>
          </a:p>
          <a:p>
            <a:endParaRPr lang="en-SG" dirty="0"/>
          </a:p>
        </p:txBody>
      </p:sp>
      <p:pic>
        <p:nvPicPr>
          <p:cNvPr id="5" name="图片 4"/>
          <p:cNvPicPr>
            <a:picLocks noChangeAspect="1"/>
          </p:cNvPicPr>
          <p:nvPr/>
        </p:nvPicPr>
        <p:blipFill>
          <a:blip r:embed="rId2"/>
          <a:stretch>
            <a:fillRect/>
          </a:stretch>
        </p:blipFill>
        <p:spPr>
          <a:xfrm>
            <a:off x="7575356" y="4544929"/>
            <a:ext cx="3778444" cy="1632034"/>
          </a:xfrm>
          <a:prstGeom prst="rect">
            <a:avLst/>
          </a:prstGeom>
        </p:spPr>
      </p:pic>
      <p:pic>
        <p:nvPicPr>
          <p:cNvPr id="6" name="图片 5"/>
          <p:cNvPicPr>
            <a:picLocks noChangeAspect="1"/>
          </p:cNvPicPr>
          <p:nvPr/>
        </p:nvPicPr>
        <p:blipFill>
          <a:blip r:embed="rId3"/>
          <a:stretch>
            <a:fillRect/>
          </a:stretch>
        </p:blipFill>
        <p:spPr>
          <a:xfrm>
            <a:off x="8755440" y="1690688"/>
            <a:ext cx="2146410" cy="2184512"/>
          </a:xfrm>
          <a:prstGeom prst="rect">
            <a:avLst/>
          </a:prstGeom>
        </p:spPr>
      </p:pic>
    </p:spTree>
    <p:extLst>
      <p:ext uri="{BB962C8B-B14F-4D97-AF65-F5344CB8AC3E}">
        <p14:creationId xmlns:p14="http://schemas.microsoft.com/office/powerpoint/2010/main" val="5978631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Axes and motion of a CNC machine</a:t>
            </a:r>
            <a:endParaRPr lang="en-SG" dirty="0"/>
          </a:p>
        </p:txBody>
      </p:sp>
      <p:sp>
        <p:nvSpPr>
          <p:cNvPr id="3" name="内容占位符 2"/>
          <p:cNvSpPr>
            <a:spLocks noGrp="1"/>
          </p:cNvSpPr>
          <p:nvPr>
            <p:ph idx="1"/>
          </p:nvPr>
        </p:nvSpPr>
        <p:spPr>
          <a:xfrm>
            <a:off x="838200" y="1825625"/>
            <a:ext cx="6670964" cy="4351338"/>
          </a:xfrm>
        </p:spPr>
        <p:txBody>
          <a:bodyPr/>
          <a:lstStyle/>
          <a:p>
            <a:r>
              <a:rPr lang="en-SG" dirty="0" smtClean="0"/>
              <a:t>Coordinate system of CNC machine tools</a:t>
            </a:r>
          </a:p>
          <a:p>
            <a:pPr lvl="1">
              <a:buFont typeface="Wingdings" panose="05000000000000000000" pitchFamily="2" charset="2"/>
              <a:buChar char="§"/>
            </a:pPr>
            <a:r>
              <a:rPr lang="en-US" dirty="0" smtClean="0"/>
              <a:t>ISO/R841 is one of popular standards followed by most of CNC machine vendors.</a:t>
            </a:r>
          </a:p>
          <a:p>
            <a:pPr lvl="1">
              <a:buFont typeface="Wingdings" panose="05000000000000000000" pitchFamily="2" charset="2"/>
              <a:buChar char="§"/>
            </a:pPr>
            <a:r>
              <a:rPr lang="en-US" dirty="0" smtClean="0"/>
              <a:t>Right hand Cartesian coordinate system</a:t>
            </a:r>
          </a:p>
          <a:p>
            <a:pPr lvl="1">
              <a:buFont typeface="Wingdings" panose="05000000000000000000" pitchFamily="2" charset="2"/>
              <a:buChar char="§"/>
            </a:pPr>
            <a:r>
              <a:rPr lang="en-US" dirty="0" smtClean="0"/>
              <a:t>Using right hand rule to find the directions of axes and the positive direction for rotary motions.</a:t>
            </a:r>
          </a:p>
          <a:p>
            <a:pPr lvl="1">
              <a:buFont typeface="Wingdings" panose="05000000000000000000" pitchFamily="2" charset="2"/>
              <a:buChar char="§"/>
            </a:pPr>
            <a:r>
              <a:rPr lang="en-US" dirty="0" smtClean="0"/>
              <a:t>Usually, in order to create a coordinates the </a:t>
            </a:r>
            <a:r>
              <a:rPr lang="en-US" dirty="0"/>
              <a:t>Z axis </a:t>
            </a:r>
            <a:r>
              <a:rPr lang="en-US" dirty="0" smtClean="0"/>
              <a:t>should be defined first. </a:t>
            </a:r>
          </a:p>
          <a:p>
            <a:pPr lvl="1">
              <a:buFont typeface="Wingdings" panose="05000000000000000000" pitchFamily="2" charset="2"/>
              <a:buChar char="§"/>
            </a:pPr>
            <a:endParaRPr lang="en-SG" dirty="0" smtClean="0"/>
          </a:p>
        </p:txBody>
      </p:sp>
      <p:pic>
        <p:nvPicPr>
          <p:cNvPr id="5" name="图片 4"/>
          <p:cNvPicPr>
            <a:picLocks noChangeAspect="1"/>
          </p:cNvPicPr>
          <p:nvPr/>
        </p:nvPicPr>
        <p:blipFill>
          <a:blip r:embed="rId2"/>
          <a:stretch>
            <a:fillRect/>
          </a:stretch>
        </p:blipFill>
        <p:spPr>
          <a:xfrm>
            <a:off x="8674676" y="3558476"/>
            <a:ext cx="1967923" cy="1967923"/>
          </a:xfrm>
          <a:prstGeom prst="rect">
            <a:avLst/>
          </a:prstGeom>
        </p:spPr>
      </p:pic>
      <p:pic>
        <p:nvPicPr>
          <p:cNvPr id="6" name="图片 5"/>
          <p:cNvPicPr>
            <a:picLocks noChangeAspect="1"/>
          </p:cNvPicPr>
          <p:nvPr/>
        </p:nvPicPr>
        <p:blipFill>
          <a:blip r:embed="rId3"/>
          <a:stretch>
            <a:fillRect/>
          </a:stretch>
        </p:blipFill>
        <p:spPr>
          <a:xfrm>
            <a:off x="8537644" y="1825625"/>
            <a:ext cx="2241988" cy="1732851"/>
          </a:xfrm>
          <a:prstGeom prst="rect">
            <a:avLst/>
          </a:prstGeom>
        </p:spPr>
      </p:pic>
    </p:spTree>
    <p:extLst>
      <p:ext uri="{BB962C8B-B14F-4D97-AF65-F5344CB8AC3E}">
        <p14:creationId xmlns:p14="http://schemas.microsoft.com/office/powerpoint/2010/main" val="1758042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Axes and motion of a CNC machine</a:t>
            </a:r>
            <a:endParaRPr lang="en-SG" dirty="0"/>
          </a:p>
        </p:txBody>
      </p:sp>
      <p:sp>
        <p:nvSpPr>
          <p:cNvPr id="3" name="内容占位符 2"/>
          <p:cNvSpPr>
            <a:spLocks noGrp="1"/>
          </p:cNvSpPr>
          <p:nvPr>
            <p:ph idx="1"/>
          </p:nvPr>
        </p:nvSpPr>
        <p:spPr/>
        <p:txBody>
          <a:bodyPr/>
          <a:lstStyle/>
          <a:p>
            <a:r>
              <a:rPr lang="en-SG" dirty="0" smtClean="0"/>
              <a:t>Z </a:t>
            </a:r>
            <a:r>
              <a:rPr lang="en-SG" dirty="0"/>
              <a:t>Axis and Motion </a:t>
            </a:r>
            <a:r>
              <a:rPr lang="en-SG" dirty="0" smtClean="0"/>
              <a:t>Direction</a:t>
            </a:r>
          </a:p>
          <a:p>
            <a:pPr lvl="1">
              <a:buFont typeface="Wingdings" panose="05000000000000000000" pitchFamily="2" charset="2"/>
              <a:buChar char="§"/>
            </a:pPr>
            <a:r>
              <a:rPr lang="en-US" dirty="0" smtClean="0"/>
              <a:t>The definition of Z axis depends on three cases:</a:t>
            </a:r>
          </a:p>
          <a:p>
            <a:pPr lvl="2">
              <a:buFont typeface="Wingdings" panose="05000000000000000000" pitchFamily="2" charset="2"/>
              <a:buChar char="ü"/>
            </a:pPr>
            <a:r>
              <a:rPr lang="en-US" dirty="0" smtClean="0"/>
              <a:t>In the general case of machine with spindle, </a:t>
            </a:r>
            <a:r>
              <a:rPr lang="en-SG" dirty="0" smtClean="0"/>
              <a:t>the Z axis motion will be defined alone the spindle axis and the positive Z direction is letting the tool moving away cutting surface. (which means when the drill tool drilling into a </a:t>
            </a:r>
            <a:r>
              <a:rPr lang="en-SG" dirty="0" err="1" smtClean="0"/>
              <a:t>workpiece</a:t>
            </a:r>
            <a:r>
              <a:rPr lang="en-SG" dirty="0" smtClean="0"/>
              <a:t>, it is moving in the negative Z direction)</a:t>
            </a:r>
          </a:p>
          <a:p>
            <a:pPr lvl="2">
              <a:buFont typeface="Wingdings" panose="05000000000000000000" pitchFamily="2" charset="2"/>
              <a:buChar char="ü"/>
            </a:pPr>
            <a:r>
              <a:rPr lang="en-SG" dirty="0" smtClean="0"/>
              <a:t>In the case of machine without spindle, the Z axis motion will be defined alone the line perpendicular to the work-holding plane. And the direction is same as the first situation.</a:t>
            </a:r>
          </a:p>
          <a:p>
            <a:pPr lvl="2">
              <a:buFont typeface="Wingdings" panose="05000000000000000000" pitchFamily="2" charset="2"/>
              <a:buChar char="ü"/>
            </a:pPr>
            <a:r>
              <a:rPr lang="en-SG" dirty="0" smtClean="0"/>
              <a:t>If there is a machine with several spindles, the Z axis motion will be the same as the principal spindle which usually be identified as the one perpendicular to the work-holding surface. Meanwhile the tool motions alone the other spindles are called as secondary or tertiary motions, which can be marked as U, V, W or P, Q, R.</a:t>
            </a:r>
          </a:p>
          <a:p>
            <a:pPr lvl="2">
              <a:buFont typeface="Wingdings" panose="05000000000000000000" pitchFamily="2" charset="2"/>
              <a:buChar char="ü"/>
            </a:pPr>
            <a:endParaRPr lang="en-SG" dirty="0" smtClean="0"/>
          </a:p>
          <a:p>
            <a:pPr lvl="2">
              <a:buFont typeface="Wingdings" panose="05000000000000000000" pitchFamily="2" charset="2"/>
              <a:buChar char="ü"/>
            </a:pPr>
            <a:endParaRPr lang="en-SG" dirty="0" smtClean="0"/>
          </a:p>
          <a:p>
            <a:pPr lvl="2">
              <a:buFont typeface="Wingdings" panose="05000000000000000000" pitchFamily="2" charset="2"/>
              <a:buChar char="ü"/>
            </a:pPr>
            <a:endParaRPr lang="en-SG" dirty="0" smtClean="0"/>
          </a:p>
          <a:p>
            <a:pPr lvl="1">
              <a:buFont typeface="Wingdings" panose="05000000000000000000" pitchFamily="2" charset="2"/>
              <a:buChar char="§"/>
            </a:pPr>
            <a:endParaRPr lang="en-SG" dirty="0" smtClean="0"/>
          </a:p>
        </p:txBody>
      </p:sp>
    </p:spTree>
    <p:extLst>
      <p:ext uri="{BB962C8B-B14F-4D97-AF65-F5344CB8AC3E}">
        <p14:creationId xmlns:p14="http://schemas.microsoft.com/office/powerpoint/2010/main" val="40569083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Axes and motion of a CNC machine</a:t>
            </a:r>
            <a:endParaRPr lang="en-SG" dirty="0"/>
          </a:p>
        </p:txBody>
      </p:sp>
      <p:sp>
        <p:nvSpPr>
          <p:cNvPr id="3" name="内容占位符 2"/>
          <p:cNvSpPr>
            <a:spLocks noGrp="1"/>
          </p:cNvSpPr>
          <p:nvPr>
            <p:ph idx="1"/>
          </p:nvPr>
        </p:nvSpPr>
        <p:spPr/>
        <p:txBody>
          <a:bodyPr/>
          <a:lstStyle/>
          <a:p>
            <a:r>
              <a:rPr lang="en-SG" dirty="0" smtClean="0"/>
              <a:t>X Axis and Motion Direction</a:t>
            </a:r>
          </a:p>
          <a:p>
            <a:pPr lvl="1">
              <a:buFont typeface="Wingdings" panose="05000000000000000000" pitchFamily="2" charset="2"/>
              <a:buChar char="§"/>
            </a:pPr>
            <a:r>
              <a:rPr lang="en-SG" dirty="0" smtClean="0"/>
              <a:t>The X axis will be chosen to perpendicular to the Z axis which is already well defined, and to be usually horizontal and to put into the positioning plane of the cutting tool or the </a:t>
            </a:r>
            <a:r>
              <a:rPr lang="en-SG" dirty="0" err="1" smtClean="0"/>
              <a:t>workpiece</a:t>
            </a:r>
            <a:r>
              <a:rPr lang="en-SG" dirty="0" smtClean="0"/>
              <a:t>.</a:t>
            </a:r>
          </a:p>
          <a:p>
            <a:pPr lvl="1">
              <a:buFont typeface="Wingdings" panose="05000000000000000000" pitchFamily="2" charset="2"/>
              <a:buChar char="§"/>
            </a:pPr>
            <a:r>
              <a:rPr lang="en-US" dirty="0" smtClean="0"/>
              <a:t>The direction of the X axis motion is always to the right if looking from the principal spindle to the column. </a:t>
            </a:r>
            <a:endParaRPr lang="en-SG" dirty="0" smtClean="0"/>
          </a:p>
          <a:p>
            <a:r>
              <a:rPr lang="en-SG" dirty="0" smtClean="0"/>
              <a:t>Y </a:t>
            </a:r>
            <a:r>
              <a:rPr lang="en-SG" dirty="0"/>
              <a:t>Axis and Motion Direction</a:t>
            </a:r>
          </a:p>
          <a:p>
            <a:pPr lvl="1"/>
            <a:r>
              <a:rPr lang="en-US" dirty="0" smtClean="0"/>
              <a:t>After you have got the detail of the Z and X axis, by using right hand rule people can find easily the proper Y axis and its positive direction because </a:t>
            </a:r>
            <a:r>
              <a:rPr lang="en-US" dirty="0"/>
              <a:t>these three axes form a </a:t>
            </a:r>
            <a:r>
              <a:rPr lang="en-US" dirty="0" smtClean="0"/>
              <a:t>complete right-hand </a:t>
            </a:r>
            <a:r>
              <a:rPr lang="en-US" dirty="0"/>
              <a:t>Cartesian </a:t>
            </a:r>
            <a:r>
              <a:rPr lang="en-US" dirty="0" smtClean="0"/>
              <a:t>system.</a:t>
            </a:r>
          </a:p>
          <a:p>
            <a:pPr marL="457200" lvl="1" indent="0">
              <a:buNone/>
            </a:pPr>
            <a:endParaRPr lang="en-SG" dirty="0" smtClean="0"/>
          </a:p>
        </p:txBody>
      </p:sp>
    </p:spTree>
    <p:extLst>
      <p:ext uri="{BB962C8B-B14F-4D97-AF65-F5344CB8AC3E}">
        <p14:creationId xmlns:p14="http://schemas.microsoft.com/office/powerpoint/2010/main" val="21609025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Axes and motion of a CNC machine</a:t>
            </a:r>
            <a:endParaRPr lang="en-SG" dirty="0"/>
          </a:p>
        </p:txBody>
      </p:sp>
      <p:sp>
        <p:nvSpPr>
          <p:cNvPr id="3" name="内容占位符 2"/>
          <p:cNvSpPr>
            <a:spLocks noGrp="1"/>
          </p:cNvSpPr>
          <p:nvPr>
            <p:ph idx="1"/>
          </p:nvPr>
        </p:nvSpPr>
        <p:spPr>
          <a:xfrm>
            <a:off x="838200" y="1825625"/>
            <a:ext cx="6634018" cy="4351338"/>
          </a:xfrm>
        </p:spPr>
        <p:txBody>
          <a:bodyPr/>
          <a:lstStyle/>
          <a:p>
            <a:r>
              <a:rPr lang="en-SG" dirty="0" smtClean="0"/>
              <a:t>Rotary Motions A, B and C</a:t>
            </a:r>
          </a:p>
          <a:p>
            <a:pPr lvl="1"/>
            <a:r>
              <a:rPr lang="en-US" dirty="0" smtClean="0"/>
              <a:t>Usually, </a:t>
            </a:r>
            <a:r>
              <a:rPr lang="en-US" dirty="0"/>
              <a:t>t</a:t>
            </a:r>
            <a:r>
              <a:rPr lang="en-US" dirty="0" smtClean="0"/>
              <a:t>he rotary motions with the axes X, Y and Z are termed as A, B and C respectively.</a:t>
            </a:r>
          </a:p>
          <a:p>
            <a:pPr lvl="1"/>
            <a:r>
              <a:rPr lang="en-US" dirty="0" smtClean="0"/>
              <a:t>Positive directions of A, B and C are in the directions which satisfy right-hand rule in the positive directions of X, Y and Z.</a:t>
            </a:r>
            <a:endParaRPr lang="en-SG" dirty="0" smtClean="0"/>
          </a:p>
        </p:txBody>
      </p:sp>
      <p:pic>
        <p:nvPicPr>
          <p:cNvPr id="4" name="图片 3"/>
          <p:cNvPicPr>
            <a:picLocks noChangeAspect="1"/>
          </p:cNvPicPr>
          <p:nvPr/>
        </p:nvPicPr>
        <p:blipFill>
          <a:blip r:embed="rId2"/>
          <a:stretch>
            <a:fillRect/>
          </a:stretch>
        </p:blipFill>
        <p:spPr>
          <a:xfrm>
            <a:off x="8022817" y="1987796"/>
            <a:ext cx="3097765" cy="2875704"/>
          </a:xfrm>
          <a:prstGeom prst="rect">
            <a:avLst/>
          </a:prstGeom>
        </p:spPr>
      </p:pic>
    </p:spTree>
    <p:extLst>
      <p:ext uri="{BB962C8B-B14F-4D97-AF65-F5344CB8AC3E}">
        <p14:creationId xmlns:p14="http://schemas.microsoft.com/office/powerpoint/2010/main" val="28771514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Axes and motion of a CNC machine</a:t>
            </a:r>
            <a:endParaRPr lang="en-SG" dirty="0"/>
          </a:p>
        </p:txBody>
      </p:sp>
      <p:sp>
        <p:nvSpPr>
          <p:cNvPr id="3" name="内容占位符 2"/>
          <p:cNvSpPr>
            <a:spLocks noGrp="1"/>
          </p:cNvSpPr>
          <p:nvPr>
            <p:ph idx="1"/>
          </p:nvPr>
        </p:nvSpPr>
        <p:spPr/>
        <p:txBody>
          <a:bodyPr/>
          <a:lstStyle/>
          <a:p>
            <a:r>
              <a:rPr lang="en-SG" dirty="0" smtClean="0"/>
              <a:t>Some examples of different axes CNC machines</a:t>
            </a:r>
          </a:p>
        </p:txBody>
      </p:sp>
      <p:pic>
        <p:nvPicPr>
          <p:cNvPr id="4" name="图片 3"/>
          <p:cNvPicPr>
            <a:picLocks noChangeAspect="1"/>
          </p:cNvPicPr>
          <p:nvPr/>
        </p:nvPicPr>
        <p:blipFill>
          <a:blip r:embed="rId2"/>
          <a:stretch>
            <a:fillRect/>
          </a:stretch>
        </p:blipFill>
        <p:spPr>
          <a:xfrm>
            <a:off x="1569378" y="2786307"/>
            <a:ext cx="3104222" cy="2808029"/>
          </a:xfrm>
          <a:prstGeom prst="rect">
            <a:avLst/>
          </a:prstGeom>
        </p:spPr>
      </p:pic>
      <p:pic>
        <p:nvPicPr>
          <p:cNvPr id="5" name="图片 4"/>
          <p:cNvPicPr>
            <a:picLocks noChangeAspect="1"/>
          </p:cNvPicPr>
          <p:nvPr/>
        </p:nvPicPr>
        <p:blipFill>
          <a:blip r:embed="rId3"/>
          <a:stretch>
            <a:fillRect/>
          </a:stretch>
        </p:blipFill>
        <p:spPr>
          <a:xfrm>
            <a:off x="4793673" y="2834823"/>
            <a:ext cx="3148387" cy="2554892"/>
          </a:xfrm>
          <a:prstGeom prst="rect">
            <a:avLst/>
          </a:prstGeom>
        </p:spPr>
      </p:pic>
      <p:pic>
        <p:nvPicPr>
          <p:cNvPr id="6" name="图片 5"/>
          <p:cNvPicPr>
            <a:picLocks noChangeAspect="1"/>
          </p:cNvPicPr>
          <p:nvPr/>
        </p:nvPicPr>
        <p:blipFill>
          <a:blip r:embed="rId4"/>
          <a:stretch>
            <a:fillRect/>
          </a:stretch>
        </p:blipFill>
        <p:spPr>
          <a:xfrm>
            <a:off x="8180880" y="2775458"/>
            <a:ext cx="2440456" cy="2614257"/>
          </a:xfrm>
          <a:prstGeom prst="rect">
            <a:avLst/>
          </a:prstGeom>
        </p:spPr>
      </p:pic>
      <p:sp>
        <p:nvSpPr>
          <p:cNvPr id="7" name="文本框 6"/>
          <p:cNvSpPr txBox="1"/>
          <p:nvPr/>
        </p:nvSpPr>
        <p:spPr>
          <a:xfrm>
            <a:off x="1874994" y="5807631"/>
            <a:ext cx="2492990" cy="369332"/>
          </a:xfrm>
          <a:prstGeom prst="rect">
            <a:avLst/>
          </a:prstGeom>
          <a:noFill/>
        </p:spPr>
        <p:txBody>
          <a:bodyPr wrap="none" rtlCol="0">
            <a:spAutoFit/>
          </a:bodyPr>
          <a:lstStyle/>
          <a:p>
            <a:r>
              <a:rPr lang="en-US" altLang="zh-CN" dirty="0" smtClean="0"/>
              <a:t>Three-axes CNC machine</a:t>
            </a:r>
            <a:endParaRPr lang="en-SG" dirty="0"/>
          </a:p>
        </p:txBody>
      </p:sp>
      <p:sp>
        <p:nvSpPr>
          <p:cNvPr id="8" name="文本框 7"/>
          <p:cNvSpPr txBox="1"/>
          <p:nvPr/>
        </p:nvSpPr>
        <p:spPr>
          <a:xfrm>
            <a:off x="5121371" y="5807631"/>
            <a:ext cx="2377446" cy="369332"/>
          </a:xfrm>
          <a:prstGeom prst="rect">
            <a:avLst/>
          </a:prstGeom>
          <a:noFill/>
        </p:spPr>
        <p:txBody>
          <a:bodyPr wrap="none" rtlCol="0">
            <a:spAutoFit/>
          </a:bodyPr>
          <a:lstStyle/>
          <a:p>
            <a:r>
              <a:rPr lang="en-US" altLang="zh-CN" dirty="0" smtClean="0"/>
              <a:t>Four-axes CNC machine</a:t>
            </a:r>
            <a:endParaRPr lang="en-SG" dirty="0"/>
          </a:p>
        </p:txBody>
      </p:sp>
      <p:sp>
        <p:nvSpPr>
          <p:cNvPr id="9" name="文本框 8"/>
          <p:cNvSpPr txBox="1"/>
          <p:nvPr/>
        </p:nvSpPr>
        <p:spPr>
          <a:xfrm>
            <a:off x="8237585" y="5807631"/>
            <a:ext cx="2327047" cy="369332"/>
          </a:xfrm>
          <a:prstGeom prst="rect">
            <a:avLst/>
          </a:prstGeom>
          <a:noFill/>
        </p:spPr>
        <p:txBody>
          <a:bodyPr wrap="none" rtlCol="0">
            <a:spAutoFit/>
          </a:bodyPr>
          <a:lstStyle/>
          <a:p>
            <a:r>
              <a:rPr lang="en-US" altLang="zh-CN" dirty="0" smtClean="0"/>
              <a:t>Five-axes CNC machine</a:t>
            </a:r>
            <a:endParaRPr lang="en-SG" dirty="0"/>
          </a:p>
        </p:txBody>
      </p:sp>
    </p:spTree>
    <p:extLst>
      <p:ext uri="{BB962C8B-B14F-4D97-AF65-F5344CB8AC3E}">
        <p14:creationId xmlns:p14="http://schemas.microsoft.com/office/powerpoint/2010/main" val="125442684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14528</TotalTime>
  <Words>8871</Words>
  <Application>Microsoft Office PowerPoint</Application>
  <PresentationFormat>宽屏</PresentationFormat>
  <Paragraphs>911</Paragraphs>
  <Slides>136</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136</vt:i4>
      </vt:variant>
    </vt:vector>
  </HeadingPairs>
  <TitlesOfParts>
    <vt:vector size="145" baseType="lpstr">
      <vt:lpstr>等线</vt:lpstr>
      <vt:lpstr>等线 Light</vt:lpstr>
      <vt:lpstr>Arial</vt:lpstr>
      <vt:lpstr>Calibri</vt:lpstr>
      <vt:lpstr>Calibri Light</vt:lpstr>
      <vt:lpstr>Cambria Math</vt:lpstr>
      <vt:lpstr>Wingdings</vt:lpstr>
      <vt:lpstr>Office 主题​​</vt:lpstr>
      <vt:lpstr>Equation</vt:lpstr>
      <vt:lpstr>CAD/CAM</vt:lpstr>
      <vt:lpstr>Scope of CAD/CAM</vt:lpstr>
      <vt:lpstr>CAD/CAM system</vt:lpstr>
      <vt:lpstr>PowerPoint 演示文稿</vt:lpstr>
      <vt:lpstr>CAD</vt:lpstr>
      <vt:lpstr>Instruction to computer graphics</vt:lpstr>
      <vt:lpstr>Coordinate system</vt:lpstr>
      <vt:lpstr>Three types of coordinate system</vt:lpstr>
      <vt:lpstr>Model Coordinate System (MCS)</vt:lpstr>
      <vt:lpstr>Working Coordinate System(WCS)</vt:lpstr>
      <vt:lpstr>Working Coordinate System(WCS)</vt:lpstr>
      <vt:lpstr> Homogenous transformation matrix </vt:lpstr>
      <vt:lpstr>Homogenous transformation matrix</vt:lpstr>
      <vt:lpstr>Homogenous transformation</vt:lpstr>
      <vt:lpstr>Some useful HT matrices</vt:lpstr>
      <vt:lpstr>Some useful HT matrices</vt:lpstr>
      <vt:lpstr>PowerPoint 演示文稿</vt:lpstr>
      <vt:lpstr>PowerPoint 演示文稿</vt:lpstr>
      <vt:lpstr>Screen coordinate system (SCS)</vt:lpstr>
      <vt:lpstr>View  Generation</vt:lpstr>
      <vt:lpstr>Coordinate system</vt:lpstr>
      <vt:lpstr>CAD data exchange and storage</vt:lpstr>
      <vt:lpstr>CAD data exchange and storage</vt:lpstr>
      <vt:lpstr>Data exchange standards</vt:lpstr>
      <vt:lpstr>IGES(Initial Graphics Exchange Specification)</vt:lpstr>
      <vt:lpstr>IGES data types</vt:lpstr>
      <vt:lpstr>IGES example</vt:lpstr>
      <vt:lpstr>STEP(Standard for the Exchange of Product model data)</vt:lpstr>
      <vt:lpstr>EXPRESS language</vt:lpstr>
      <vt:lpstr>EXPRESS geometric entities</vt:lpstr>
      <vt:lpstr>STEP standard</vt:lpstr>
      <vt:lpstr>STEP</vt:lpstr>
      <vt:lpstr>STEP</vt:lpstr>
      <vt:lpstr>The STEP documentation is split into eight major areas.</vt:lpstr>
      <vt:lpstr>PowerPoint 演示文稿</vt:lpstr>
      <vt:lpstr>PowerPoint 演示文稿</vt:lpstr>
      <vt:lpstr>PowerPoint 演示文稿</vt:lpstr>
      <vt:lpstr>Exporting CAD data</vt:lpstr>
      <vt:lpstr>Introduction to Geometric Modelling</vt:lpstr>
      <vt:lpstr>Geometry of curve</vt:lpstr>
      <vt:lpstr>Geometry of curve – Representation of curves</vt:lpstr>
      <vt:lpstr>Geometry of curve – cubic polynomial curves</vt:lpstr>
      <vt:lpstr>Geometry of curve – Bezier curves</vt:lpstr>
      <vt:lpstr>Geometry of curve – Bezier curves</vt:lpstr>
      <vt:lpstr>Geometry of curve – Cubic spline curves</vt:lpstr>
      <vt:lpstr>Geometry of curve – B-spline curves</vt:lpstr>
      <vt:lpstr>Geometry of curve – B-spline curves</vt:lpstr>
      <vt:lpstr>Geometry of curve – B-spline curves</vt:lpstr>
      <vt:lpstr>Geometry of curve – B-spline curves</vt:lpstr>
      <vt:lpstr>Geometry of curve – B-spline curves</vt:lpstr>
      <vt:lpstr>Geometry of curve – B-spline curves</vt:lpstr>
      <vt:lpstr>Geometry of curve – B-spline curves</vt:lpstr>
      <vt:lpstr>Geometry of curve – NURBS</vt:lpstr>
      <vt:lpstr>Geometry of curve – NURBS</vt:lpstr>
      <vt:lpstr>Geometry of curve – NURBS</vt:lpstr>
      <vt:lpstr>Geometry of surface</vt:lpstr>
      <vt:lpstr>Geometry of surface</vt:lpstr>
      <vt:lpstr>Geometry of surface</vt:lpstr>
      <vt:lpstr>Geometry of surface</vt:lpstr>
      <vt:lpstr>Geometry of surface</vt:lpstr>
      <vt:lpstr>Geometry of surface</vt:lpstr>
      <vt:lpstr>Solid Modelling</vt:lpstr>
      <vt:lpstr>Boundary representation (B-Rep)</vt:lpstr>
      <vt:lpstr>Boundary representation (B-Rep)</vt:lpstr>
      <vt:lpstr>Constructive solid geometry (CSG)</vt:lpstr>
      <vt:lpstr>Boolean operations in set theory</vt:lpstr>
      <vt:lpstr>Boolean operations of multi-bodies</vt:lpstr>
      <vt:lpstr>Boolean logic with binary tree</vt:lpstr>
      <vt:lpstr>Sweeping</vt:lpstr>
      <vt:lpstr>Three methods to create 3D models</vt:lpstr>
      <vt:lpstr>Primitive method</vt:lpstr>
      <vt:lpstr>PowerPoint 演示文稿</vt:lpstr>
      <vt:lpstr>PowerPoint 演示文稿</vt:lpstr>
      <vt:lpstr>Feature method</vt:lpstr>
      <vt:lpstr>Sketch method</vt:lpstr>
      <vt:lpstr>Sketch method</vt:lpstr>
      <vt:lpstr>Key disciplines of modelling in Solidworks</vt:lpstr>
      <vt:lpstr>Key disciplines of modelling in Solidworks</vt:lpstr>
      <vt:lpstr>Coordinate system</vt:lpstr>
      <vt:lpstr>References objects</vt:lpstr>
      <vt:lpstr>Sketch</vt:lpstr>
      <vt:lpstr>CAM</vt:lpstr>
      <vt:lpstr>NC in CAM</vt:lpstr>
      <vt:lpstr>Developments of numerical control</vt:lpstr>
      <vt:lpstr>Principle of numerical control</vt:lpstr>
      <vt:lpstr>PowerPoint 演示文稿</vt:lpstr>
      <vt:lpstr>Principles of a CNC Servo System</vt:lpstr>
      <vt:lpstr>Main types of CNC machine</vt:lpstr>
      <vt:lpstr>Main types of CNC machine</vt:lpstr>
      <vt:lpstr>Main units of a CNC machine tool</vt:lpstr>
      <vt:lpstr>Structure features of CNC machine</vt:lpstr>
      <vt:lpstr>Structure features of CNC machine</vt:lpstr>
      <vt:lpstr>Structure features of CNC machine</vt:lpstr>
      <vt:lpstr>Structure features of CNC machine</vt:lpstr>
      <vt:lpstr>Axes and motion of a CNC machine</vt:lpstr>
      <vt:lpstr>Axes and motion of a CNC machine</vt:lpstr>
      <vt:lpstr>Axes and motion of a CNC machine</vt:lpstr>
      <vt:lpstr>Axes and motion of a CNC machine</vt:lpstr>
      <vt:lpstr>Axes and motion of a CNC machine</vt:lpstr>
      <vt:lpstr>CNC Tooling Systems</vt:lpstr>
      <vt:lpstr>Cutting Tool for CNC Machine Tools</vt:lpstr>
      <vt:lpstr>Cutting Tool for CNC Machine Tools</vt:lpstr>
      <vt:lpstr>Cutting Tool for CNC Machine Tools</vt:lpstr>
      <vt:lpstr>Comprises of a CNC system</vt:lpstr>
      <vt:lpstr>CNC control systems</vt:lpstr>
      <vt:lpstr>CNC control system</vt:lpstr>
      <vt:lpstr>Introduction to CAPP</vt:lpstr>
      <vt:lpstr>Introduction to CAPP</vt:lpstr>
      <vt:lpstr>Introduction to CAPP</vt:lpstr>
      <vt:lpstr>Introduction to CAPP</vt:lpstr>
      <vt:lpstr>Introduction to CAPP</vt:lpstr>
      <vt:lpstr>Introduction to CAPP</vt:lpstr>
      <vt:lpstr>Introduction to CAPP</vt:lpstr>
      <vt:lpstr>Introduction to CAPP</vt:lpstr>
      <vt:lpstr>Introduction to CAPP</vt:lpstr>
      <vt:lpstr>Programming for CNC machining</vt:lpstr>
      <vt:lpstr>Programming for CNC machining</vt:lpstr>
      <vt:lpstr>Programming for CNC machining</vt:lpstr>
      <vt:lpstr>Programming for CNC machining</vt:lpstr>
      <vt:lpstr>Programming for CNC machining</vt:lpstr>
      <vt:lpstr>Programming for CNC machining</vt:lpstr>
      <vt:lpstr>Programming for CNC machining</vt:lpstr>
      <vt:lpstr>Programming for CNC machining</vt:lpstr>
      <vt:lpstr>Programming for CNC machining</vt:lpstr>
      <vt:lpstr>Programming for CNC machining</vt:lpstr>
      <vt:lpstr>CNC operations</vt:lpstr>
      <vt:lpstr>Machining from 3D models</vt:lpstr>
      <vt:lpstr>Material handling in CAM environment</vt:lpstr>
      <vt:lpstr>Key disciplines of manufacturing under Solidworks environment</vt:lpstr>
      <vt:lpstr>The following slides are only for learning purpose</vt:lpstr>
      <vt:lpstr>PowerPoint 演示文稿</vt:lpstr>
      <vt:lpstr>PowerPoint 演示文稿</vt:lpstr>
      <vt:lpstr>PowerPoint 演示文稿</vt:lpstr>
      <vt:lpstr>PowerPoint 演示文稿</vt:lpstr>
      <vt:lpstr>PowerPoint 演示文稿</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CAD/CAM</dc:title>
  <dc:creator>JY</dc:creator>
  <cp:lastModifiedBy>JY</cp:lastModifiedBy>
  <cp:revision>819</cp:revision>
  <dcterms:created xsi:type="dcterms:W3CDTF">2022-04-06T09:15:30Z</dcterms:created>
  <dcterms:modified xsi:type="dcterms:W3CDTF">2022-07-21T17:19:16Z</dcterms:modified>
</cp:coreProperties>
</file>